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6"/>
  </p:notesMasterIdLst>
  <p:sldIdLst>
    <p:sldId id="314" r:id="rId2"/>
    <p:sldId id="357" r:id="rId3"/>
    <p:sldId id="359" r:id="rId4"/>
    <p:sldId id="358" r:id="rId5"/>
    <p:sldId id="360" r:id="rId6"/>
    <p:sldId id="356" r:id="rId7"/>
    <p:sldId id="354" r:id="rId8"/>
    <p:sldId id="316" r:id="rId9"/>
    <p:sldId id="330" r:id="rId10"/>
    <p:sldId id="302" r:id="rId11"/>
    <p:sldId id="303" r:id="rId12"/>
    <p:sldId id="347" r:id="rId13"/>
    <p:sldId id="338" r:id="rId14"/>
    <p:sldId id="339" r:id="rId15"/>
    <p:sldId id="348" r:id="rId16"/>
    <p:sldId id="355" r:id="rId17"/>
    <p:sldId id="318" r:id="rId18"/>
    <p:sldId id="319" r:id="rId19"/>
    <p:sldId id="321" r:id="rId20"/>
    <p:sldId id="322" r:id="rId21"/>
    <p:sldId id="332" r:id="rId22"/>
    <p:sldId id="333" r:id="rId23"/>
    <p:sldId id="334" r:id="rId24"/>
    <p:sldId id="335" r:id="rId25"/>
    <p:sldId id="337" r:id="rId26"/>
    <p:sldId id="340" r:id="rId27"/>
    <p:sldId id="341" r:id="rId28"/>
    <p:sldId id="342" r:id="rId29"/>
    <p:sldId id="343" r:id="rId30"/>
    <p:sldId id="344" r:id="rId31"/>
    <p:sldId id="345" r:id="rId32"/>
    <p:sldId id="346" r:id="rId33"/>
    <p:sldId id="351" r:id="rId34"/>
    <p:sldId id="352"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56"/>
  </p:normalViewPr>
  <p:slideViewPr>
    <p:cSldViewPr snapToGrid="0" snapToObjects="1">
      <p:cViewPr varScale="1">
        <p:scale>
          <a:sx n="109" d="100"/>
          <a:sy n="109" d="100"/>
        </p:scale>
        <p:origin x="6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33F967-F37D-9D45-8E28-D2D4A59A8E4A}" type="doc">
      <dgm:prSet loTypeId="urn:microsoft.com/office/officeart/2005/8/layout/venn1" loCatId="" qsTypeId="urn:microsoft.com/office/officeart/2005/8/quickstyle/simple4" qsCatId="simple" csTypeId="urn:microsoft.com/office/officeart/2005/8/colors/colorful4" csCatId="colorful" phldr="1"/>
      <dgm:spPr/>
    </dgm:pt>
    <dgm:pt modelId="{613719D7-05B2-8349-8687-25322B306290}">
      <dgm:prSet phldrT="[Text]"/>
      <dgm:spPr/>
      <dgm:t>
        <a:bodyPr/>
        <a:lstStyle/>
        <a:p>
          <a:r>
            <a:rPr lang="en-US" dirty="0" smtClean="0"/>
            <a:t>Science </a:t>
          </a:r>
          <a:endParaRPr lang="en-US" dirty="0"/>
        </a:p>
      </dgm:t>
    </dgm:pt>
    <dgm:pt modelId="{FA6FA3CE-651B-9244-8596-0ACEBA4C17C6}" type="parTrans" cxnId="{EE3157C3-C026-DB4D-881D-4FE8DD33CFFF}">
      <dgm:prSet/>
      <dgm:spPr/>
      <dgm:t>
        <a:bodyPr/>
        <a:lstStyle/>
        <a:p>
          <a:endParaRPr lang="en-US"/>
        </a:p>
      </dgm:t>
    </dgm:pt>
    <dgm:pt modelId="{06DE9ED4-6E59-D647-BBE1-87B62A091E10}" type="sibTrans" cxnId="{EE3157C3-C026-DB4D-881D-4FE8DD33CFFF}">
      <dgm:prSet/>
      <dgm:spPr/>
      <dgm:t>
        <a:bodyPr/>
        <a:lstStyle/>
        <a:p>
          <a:endParaRPr lang="en-US"/>
        </a:p>
      </dgm:t>
    </dgm:pt>
    <dgm:pt modelId="{06847980-08AC-C74F-8FAA-7207935B3446}">
      <dgm:prSet phldrT="[Text]"/>
      <dgm:spPr/>
      <dgm:t>
        <a:bodyPr/>
        <a:lstStyle/>
        <a:p>
          <a:r>
            <a:rPr lang="en-US" dirty="0" smtClean="0"/>
            <a:t>Data Collection</a:t>
          </a:r>
          <a:endParaRPr lang="en-US" dirty="0"/>
        </a:p>
      </dgm:t>
    </dgm:pt>
    <dgm:pt modelId="{2EB5D321-0764-A84F-A97F-37C588270698}" type="parTrans" cxnId="{49EF70B2-8062-1D42-B908-C752CBB57181}">
      <dgm:prSet/>
      <dgm:spPr/>
      <dgm:t>
        <a:bodyPr/>
        <a:lstStyle/>
        <a:p>
          <a:endParaRPr lang="en-US"/>
        </a:p>
      </dgm:t>
    </dgm:pt>
    <dgm:pt modelId="{A0499AA4-5550-1C42-B58D-AC5D305DCE29}" type="sibTrans" cxnId="{49EF70B2-8062-1D42-B908-C752CBB57181}">
      <dgm:prSet/>
      <dgm:spPr/>
      <dgm:t>
        <a:bodyPr/>
        <a:lstStyle/>
        <a:p>
          <a:endParaRPr lang="en-US"/>
        </a:p>
      </dgm:t>
    </dgm:pt>
    <dgm:pt modelId="{352AB9DE-5DB8-9E42-B06E-7BAADFC40802}">
      <dgm:prSet phldrT="[Text]"/>
      <dgm:spPr/>
      <dgm:t>
        <a:bodyPr/>
        <a:lstStyle/>
        <a:p>
          <a:r>
            <a:rPr lang="en-US" dirty="0" smtClean="0"/>
            <a:t>Visualization</a:t>
          </a:r>
          <a:endParaRPr lang="en-US" dirty="0"/>
        </a:p>
      </dgm:t>
    </dgm:pt>
    <dgm:pt modelId="{4C902579-9503-914E-81DD-6ECB938F0883}" type="parTrans" cxnId="{4D981E7A-7811-3A4E-B301-6DC582F2FA9A}">
      <dgm:prSet/>
      <dgm:spPr/>
      <dgm:t>
        <a:bodyPr/>
        <a:lstStyle/>
        <a:p>
          <a:endParaRPr lang="en-US"/>
        </a:p>
      </dgm:t>
    </dgm:pt>
    <dgm:pt modelId="{3992E9AC-C82C-6D4C-9C8D-BF4BE4567EC1}" type="sibTrans" cxnId="{4D981E7A-7811-3A4E-B301-6DC582F2FA9A}">
      <dgm:prSet/>
      <dgm:spPr/>
      <dgm:t>
        <a:bodyPr/>
        <a:lstStyle/>
        <a:p>
          <a:endParaRPr lang="en-US"/>
        </a:p>
      </dgm:t>
    </dgm:pt>
    <dgm:pt modelId="{7A834C78-B34B-4D42-B13B-61D23D59C2E6}">
      <dgm:prSet phldrT="[Text]"/>
      <dgm:spPr/>
      <dgm:t>
        <a:bodyPr/>
        <a:lstStyle/>
        <a:p>
          <a:r>
            <a:rPr lang="en-US" dirty="0" smtClean="0"/>
            <a:t>Data Analysis</a:t>
          </a:r>
          <a:endParaRPr lang="en-US" dirty="0"/>
        </a:p>
      </dgm:t>
    </dgm:pt>
    <dgm:pt modelId="{5DDD8CCE-B47E-A54D-820B-307B9C52A14D}" type="parTrans" cxnId="{5FF1B787-2550-CF44-950E-0D74E6974C80}">
      <dgm:prSet/>
      <dgm:spPr/>
      <dgm:t>
        <a:bodyPr/>
        <a:lstStyle/>
        <a:p>
          <a:endParaRPr lang="en-US"/>
        </a:p>
      </dgm:t>
    </dgm:pt>
    <dgm:pt modelId="{4BF5C042-3ADC-094A-A87C-1151AD344F30}" type="sibTrans" cxnId="{5FF1B787-2550-CF44-950E-0D74E6974C80}">
      <dgm:prSet/>
      <dgm:spPr/>
      <dgm:t>
        <a:bodyPr/>
        <a:lstStyle/>
        <a:p>
          <a:endParaRPr lang="en-US"/>
        </a:p>
      </dgm:t>
    </dgm:pt>
    <dgm:pt modelId="{EFFCB250-2C88-C648-B625-6E723E231B59}">
      <dgm:prSet phldrT="[Text]"/>
      <dgm:spPr/>
      <dgm:t>
        <a:bodyPr/>
        <a:lstStyle/>
        <a:p>
          <a:r>
            <a:rPr lang="en-US" dirty="0" smtClean="0"/>
            <a:t>Education</a:t>
          </a:r>
          <a:endParaRPr lang="en-US" dirty="0"/>
        </a:p>
      </dgm:t>
    </dgm:pt>
    <dgm:pt modelId="{C8BD31DF-2E66-C645-A6F0-88F12BAEEB61}" type="parTrans" cxnId="{FB3E6F2B-7EB2-624A-974F-556D23C3C111}">
      <dgm:prSet/>
      <dgm:spPr/>
      <dgm:t>
        <a:bodyPr/>
        <a:lstStyle/>
        <a:p>
          <a:endParaRPr lang="en-US"/>
        </a:p>
      </dgm:t>
    </dgm:pt>
    <dgm:pt modelId="{24EE26D7-4682-124F-AC7B-17A38A2C5239}" type="sibTrans" cxnId="{FB3E6F2B-7EB2-624A-974F-556D23C3C111}">
      <dgm:prSet/>
      <dgm:spPr/>
      <dgm:t>
        <a:bodyPr/>
        <a:lstStyle/>
        <a:p>
          <a:endParaRPr lang="en-US"/>
        </a:p>
      </dgm:t>
    </dgm:pt>
    <dgm:pt modelId="{62321D08-743E-DC42-8E4C-9FC559455932}">
      <dgm:prSet phldrT="[Text]"/>
      <dgm:spPr/>
      <dgm:t>
        <a:bodyPr/>
        <a:lstStyle/>
        <a:p>
          <a:r>
            <a:rPr lang="en-US" dirty="0" smtClean="0"/>
            <a:t>Pedagogy</a:t>
          </a:r>
          <a:endParaRPr lang="en-US" dirty="0"/>
        </a:p>
      </dgm:t>
    </dgm:pt>
    <dgm:pt modelId="{21253270-6488-0A4C-B30A-8A8D4EAEA4C0}" type="parTrans" cxnId="{2346BC27-7179-654B-AD07-63088085133F}">
      <dgm:prSet/>
      <dgm:spPr/>
      <dgm:t>
        <a:bodyPr/>
        <a:lstStyle/>
        <a:p>
          <a:endParaRPr lang="en-US"/>
        </a:p>
      </dgm:t>
    </dgm:pt>
    <dgm:pt modelId="{3F26FB30-4562-EA4B-9E43-255A55C0951B}" type="sibTrans" cxnId="{2346BC27-7179-654B-AD07-63088085133F}">
      <dgm:prSet/>
      <dgm:spPr/>
      <dgm:t>
        <a:bodyPr/>
        <a:lstStyle/>
        <a:p>
          <a:endParaRPr lang="en-US"/>
        </a:p>
      </dgm:t>
    </dgm:pt>
    <dgm:pt modelId="{AC37F7E8-1765-9E4A-9FE1-1D53A4F3989D}">
      <dgm:prSet phldrT="[Text]"/>
      <dgm:spPr/>
      <dgm:t>
        <a:bodyPr/>
        <a:lstStyle/>
        <a:p>
          <a:r>
            <a:rPr lang="en-US" dirty="0" smtClean="0"/>
            <a:t>Curriculum Design</a:t>
          </a:r>
          <a:endParaRPr lang="en-US" dirty="0"/>
        </a:p>
      </dgm:t>
    </dgm:pt>
    <dgm:pt modelId="{E196CE83-616E-A54E-9F89-F9B57B58F623}" type="parTrans" cxnId="{E0D82755-992E-974F-8674-F6B1E89ED562}">
      <dgm:prSet/>
      <dgm:spPr/>
      <dgm:t>
        <a:bodyPr/>
        <a:lstStyle/>
        <a:p>
          <a:endParaRPr lang="en-US"/>
        </a:p>
      </dgm:t>
    </dgm:pt>
    <dgm:pt modelId="{3325197E-C302-4941-A869-DA5F37901A99}" type="sibTrans" cxnId="{E0D82755-992E-974F-8674-F6B1E89ED562}">
      <dgm:prSet/>
      <dgm:spPr/>
      <dgm:t>
        <a:bodyPr/>
        <a:lstStyle/>
        <a:p>
          <a:endParaRPr lang="en-US"/>
        </a:p>
      </dgm:t>
    </dgm:pt>
    <dgm:pt modelId="{BC7A91DE-525A-4B48-BFC1-77EB445B1D27}">
      <dgm:prSet phldrT="[Text]"/>
      <dgm:spPr/>
      <dgm:t>
        <a:bodyPr/>
        <a:lstStyle/>
        <a:p>
          <a:r>
            <a:rPr lang="en-US" dirty="0" smtClean="0"/>
            <a:t>User Experience Design</a:t>
          </a:r>
          <a:endParaRPr lang="en-US" dirty="0"/>
        </a:p>
      </dgm:t>
    </dgm:pt>
    <dgm:pt modelId="{98136660-AA9C-5F44-B24D-9F3A5BE5F095}" type="parTrans" cxnId="{88D655EC-B935-0A4C-BB24-96F2A3AF5FF5}">
      <dgm:prSet/>
      <dgm:spPr/>
      <dgm:t>
        <a:bodyPr/>
        <a:lstStyle/>
        <a:p>
          <a:endParaRPr lang="en-US"/>
        </a:p>
      </dgm:t>
    </dgm:pt>
    <dgm:pt modelId="{026BA03C-EB72-3249-AE5C-7D6139094CB4}" type="sibTrans" cxnId="{88D655EC-B935-0A4C-BB24-96F2A3AF5FF5}">
      <dgm:prSet/>
      <dgm:spPr/>
      <dgm:t>
        <a:bodyPr/>
        <a:lstStyle/>
        <a:p>
          <a:endParaRPr lang="en-US"/>
        </a:p>
      </dgm:t>
    </dgm:pt>
    <dgm:pt modelId="{B34444A0-C752-0447-99CF-BE95F5CB29E5}" type="pres">
      <dgm:prSet presAssocID="{0933F967-F37D-9D45-8E28-D2D4A59A8E4A}" presName="compositeShape" presStyleCnt="0">
        <dgm:presLayoutVars>
          <dgm:chMax val="7"/>
          <dgm:dir/>
          <dgm:resizeHandles val="exact"/>
        </dgm:presLayoutVars>
      </dgm:prSet>
      <dgm:spPr/>
    </dgm:pt>
    <dgm:pt modelId="{BA1F99B5-B814-314B-BE94-D7D5A6784E14}" type="pres">
      <dgm:prSet presAssocID="{613719D7-05B2-8349-8687-25322B306290}" presName="circ1" presStyleLbl="vennNode1" presStyleIdx="0" presStyleCnt="3"/>
      <dgm:spPr/>
      <dgm:t>
        <a:bodyPr/>
        <a:lstStyle/>
        <a:p>
          <a:endParaRPr lang="en-US"/>
        </a:p>
      </dgm:t>
    </dgm:pt>
    <dgm:pt modelId="{F2392973-79C0-0D41-BC5D-92F722DF83BE}" type="pres">
      <dgm:prSet presAssocID="{613719D7-05B2-8349-8687-25322B306290}" presName="circ1Tx" presStyleLbl="revTx" presStyleIdx="0" presStyleCnt="0">
        <dgm:presLayoutVars>
          <dgm:chMax val="0"/>
          <dgm:chPref val="0"/>
          <dgm:bulletEnabled val="1"/>
        </dgm:presLayoutVars>
      </dgm:prSet>
      <dgm:spPr/>
      <dgm:t>
        <a:bodyPr/>
        <a:lstStyle/>
        <a:p>
          <a:endParaRPr lang="en-US"/>
        </a:p>
      </dgm:t>
    </dgm:pt>
    <dgm:pt modelId="{F78F9336-7224-EF4E-BC69-A5E325A2A3B4}" type="pres">
      <dgm:prSet presAssocID="{EFFCB250-2C88-C648-B625-6E723E231B59}" presName="circ2" presStyleLbl="vennNode1" presStyleIdx="1" presStyleCnt="3"/>
      <dgm:spPr/>
      <dgm:t>
        <a:bodyPr/>
        <a:lstStyle/>
        <a:p>
          <a:endParaRPr lang="en-US"/>
        </a:p>
      </dgm:t>
    </dgm:pt>
    <dgm:pt modelId="{81ED5C33-F7D6-5D4C-9A26-5FBB2C13AC50}" type="pres">
      <dgm:prSet presAssocID="{EFFCB250-2C88-C648-B625-6E723E231B59}" presName="circ2Tx" presStyleLbl="revTx" presStyleIdx="0" presStyleCnt="0">
        <dgm:presLayoutVars>
          <dgm:chMax val="0"/>
          <dgm:chPref val="0"/>
          <dgm:bulletEnabled val="1"/>
        </dgm:presLayoutVars>
      </dgm:prSet>
      <dgm:spPr/>
      <dgm:t>
        <a:bodyPr/>
        <a:lstStyle/>
        <a:p>
          <a:endParaRPr lang="en-US"/>
        </a:p>
      </dgm:t>
    </dgm:pt>
    <dgm:pt modelId="{232B16C7-8C4D-2C45-95BE-74B3D6F49232}" type="pres">
      <dgm:prSet presAssocID="{BC7A91DE-525A-4B48-BFC1-77EB445B1D27}" presName="circ3" presStyleLbl="vennNode1" presStyleIdx="2" presStyleCnt="3"/>
      <dgm:spPr/>
      <dgm:t>
        <a:bodyPr/>
        <a:lstStyle/>
        <a:p>
          <a:endParaRPr lang="en-US"/>
        </a:p>
      </dgm:t>
    </dgm:pt>
    <dgm:pt modelId="{E3D32C1B-C8FD-4248-8D5F-8B12038F4C24}" type="pres">
      <dgm:prSet presAssocID="{BC7A91DE-525A-4B48-BFC1-77EB445B1D27}" presName="circ3Tx" presStyleLbl="revTx" presStyleIdx="0" presStyleCnt="0">
        <dgm:presLayoutVars>
          <dgm:chMax val="0"/>
          <dgm:chPref val="0"/>
          <dgm:bulletEnabled val="1"/>
        </dgm:presLayoutVars>
      </dgm:prSet>
      <dgm:spPr/>
      <dgm:t>
        <a:bodyPr/>
        <a:lstStyle/>
        <a:p>
          <a:endParaRPr lang="en-US"/>
        </a:p>
      </dgm:t>
    </dgm:pt>
  </dgm:ptLst>
  <dgm:cxnLst>
    <dgm:cxn modelId="{3B859599-6ADC-5C49-B95C-ACB3FF6A0794}" type="presOf" srcId="{BC7A91DE-525A-4B48-BFC1-77EB445B1D27}" destId="{232B16C7-8C4D-2C45-95BE-74B3D6F49232}" srcOrd="0" destOrd="0" presId="urn:microsoft.com/office/officeart/2005/8/layout/venn1"/>
    <dgm:cxn modelId="{02C61F17-0C87-A94E-A323-8EF7E2F81C34}" type="presOf" srcId="{06847980-08AC-C74F-8FAA-7207935B3446}" destId="{F2392973-79C0-0D41-BC5D-92F722DF83BE}" srcOrd="1" destOrd="1" presId="urn:microsoft.com/office/officeart/2005/8/layout/venn1"/>
    <dgm:cxn modelId="{88D655EC-B935-0A4C-BB24-96F2A3AF5FF5}" srcId="{0933F967-F37D-9D45-8E28-D2D4A59A8E4A}" destId="{BC7A91DE-525A-4B48-BFC1-77EB445B1D27}" srcOrd="2" destOrd="0" parTransId="{98136660-AA9C-5F44-B24D-9F3A5BE5F095}" sibTransId="{026BA03C-EB72-3249-AE5C-7D6139094CB4}"/>
    <dgm:cxn modelId="{0803F373-0E6C-6941-B670-BC891E08C58B}" type="presOf" srcId="{0933F967-F37D-9D45-8E28-D2D4A59A8E4A}" destId="{B34444A0-C752-0447-99CF-BE95F5CB29E5}" srcOrd="0" destOrd="0" presId="urn:microsoft.com/office/officeart/2005/8/layout/venn1"/>
    <dgm:cxn modelId="{2346BC27-7179-654B-AD07-63088085133F}" srcId="{EFFCB250-2C88-C648-B625-6E723E231B59}" destId="{62321D08-743E-DC42-8E4C-9FC559455932}" srcOrd="0" destOrd="0" parTransId="{21253270-6488-0A4C-B30A-8A8D4EAEA4C0}" sibTransId="{3F26FB30-4562-EA4B-9E43-255A55C0951B}"/>
    <dgm:cxn modelId="{315AA9A3-B2DF-9045-AB67-89634BDF4741}" type="presOf" srcId="{7A834C78-B34B-4D42-B13B-61D23D59C2E6}" destId="{F2392973-79C0-0D41-BC5D-92F722DF83BE}" srcOrd="1" destOrd="2" presId="urn:microsoft.com/office/officeart/2005/8/layout/venn1"/>
    <dgm:cxn modelId="{2BD4474D-4CBE-9E42-B88E-AF1B81079010}" type="presOf" srcId="{EFFCB250-2C88-C648-B625-6E723E231B59}" destId="{F78F9336-7224-EF4E-BC69-A5E325A2A3B4}" srcOrd="0" destOrd="0" presId="urn:microsoft.com/office/officeart/2005/8/layout/venn1"/>
    <dgm:cxn modelId="{15AF0FF0-10AF-D945-A1DE-651BFE925114}" type="presOf" srcId="{62321D08-743E-DC42-8E4C-9FC559455932}" destId="{F78F9336-7224-EF4E-BC69-A5E325A2A3B4}" srcOrd="0" destOrd="1" presId="urn:microsoft.com/office/officeart/2005/8/layout/venn1"/>
    <dgm:cxn modelId="{4D981E7A-7811-3A4E-B301-6DC582F2FA9A}" srcId="{613719D7-05B2-8349-8687-25322B306290}" destId="{352AB9DE-5DB8-9E42-B06E-7BAADFC40802}" srcOrd="2" destOrd="0" parTransId="{4C902579-9503-914E-81DD-6ECB938F0883}" sibTransId="{3992E9AC-C82C-6D4C-9C8D-BF4BE4567EC1}"/>
    <dgm:cxn modelId="{54E20402-98BC-9944-9227-8FF1B67AC06D}" type="presOf" srcId="{613719D7-05B2-8349-8687-25322B306290}" destId="{BA1F99B5-B814-314B-BE94-D7D5A6784E14}" srcOrd="0" destOrd="0" presId="urn:microsoft.com/office/officeart/2005/8/layout/venn1"/>
    <dgm:cxn modelId="{519D7867-8CDC-3343-AE90-52966BFF5F4F}" type="presOf" srcId="{352AB9DE-5DB8-9E42-B06E-7BAADFC40802}" destId="{F2392973-79C0-0D41-BC5D-92F722DF83BE}" srcOrd="1" destOrd="3" presId="urn:microsoft.com/office/officeart/2005/8/layout/venn1"/>
    <dgm:cxn modelId="{5FF1B787-2550-CF44-950E-0D74E6974C80}" srcId="{613719D7-05B2-8349-8687-25322B306290}" destId="{7A834C78-B34B-4D42-B13B-61D23D59C2E6}" srcOrd="1" destOrd="0" parTransId="{5DDD8CCE-B47E-A54D-820B-307B9C52A14D}" sibTransId="{4BF5C042-3ADC-094A-A87C-1151AD344F30}"/>
    <dgm:cxn modelId="{169E931B-AFF6-F34D-B3B4-A9136832EA72}" type="presOf" srcId="{352AB9DE-5DB8-9E42-B06E-7BAADFC40802}" destId="{BA1F99B5-B814-314B-BE94-D7D5A6784E14}" srcOrd="0" destOrd="3" presId="urn:microsoft.com/office/officeart/2005/8/layout/venn1"/>
    <dgm:cxn modelId="{C89FA81C-597F-9149-875E-F11130CA4B00}" type="presOf" srcId="{7A834C78-B34B-4D42-B13B-61D23D59C2E6}" destId="{BA1F99B5-B814-314B-BE94-D7D5A6784E14}" srcOrd="0" destOrd="2" presId="urn:microsoft.com/office/officeart/2005/8/layout/venn1"/>
    <dgm:cxn modelId="{B740477B-C174-DB43-A7EC-13C81C162251}" type="presOf" srcId="{62321D08-743E-DC42-8E4C-9FC559455932}" destId="{81ED5C33-F7D6-5D4C-9A26-5FBB2C13AC50}" srcOrd="1" destOrd="1" presId="urn:microsoft.com/office/officeart/2005/8/layout/venn1"/>
    <dgm:cxn modelId="{49EF70B2-8062-1D42-B908-C752CBB57181}" srcId="{613719D7-05B2-8349-8687-25322B306290}" destId="{06847980-08AC-C74F-8FAA-7207935B3446}" srcOrd="0" destOrd="0" parTransId="{2EB5D321-0764-A84F-A97F-37C588270698}" sibTransId="{A0499AA4-5550-1C42-B58D-AC5D305DCE29}"/>
    <dgm:cxn modelId="{E0D82755-992E-974F-8674-F6B1E89ED562}" srcId="{EFFCB250-2C88-C648-B625-6E723E231B59}" destId="{AC37F7E8-1765-9E4A-9FE1-1D53A4F3989D}" srcOrd="1" destOrd="0" parTransId="{E196CE83-616E-A54E-9F89-F9B57B58F623}" sibTransId="{3325197E-C302-4941-A869-DA5F37901A99}"/>
    <dgm:cxn modelId="{E6710430-083C-F343-BDA9-7456B93AE689}" type="presOf" srcId="{AC37F7E8-1765-9E4A-9FE1-1D53A4F3989D}" destId="{81ED5C33-F7D6-5D4C-9A26-5FBB2C13AC50}" srcOrd="1" destOrd="2" presId="urn:microsoft.com/office/officeart/2005/8/layout/venn1"/>
    <dgm:cxn modelId="{2F7138C3-A859-7E47-BC7B-FEC46C0A578E}" type="presOf" srcId="{AC37F7E8-1765-9E4A-9FE1-1D53A4F3989D}" destId="{F78F9336-7224-EF4E-BC69-A5E325A2A3B4}" srcOrd="0" destOrd="2" presId="urn:microsoft.com/office/officeart/2005/8/layout/venn1"/>
    <dgm:cxn modelId="{7C8B9B2F-CE29-5B41-9D3F-17A652E357B6}" type="presOf" srcId="{EFFCB250-2C88-C648-B625-6E723E231B59}" destId="{81ED5C33-F7D6-5D4C-9A26-5FBB2C13AC50}" srcOrd="1" destOrd="0" presId="urn:microsoft.com/office/officeart/2005/8/layout/venn1"/>
    <dgm:cxn modelId="{2575DA7D-0B1D-5F44-8471-3B989DA8683C}" type="presOf" srcId="{06847980-08AC-C74F-8FAA-7207935B3446}" destId="{BA1F99B5-B814-314B-BE94-D7D5A6784E14}" srcOrd="0" destOrd="1" presId="urn:microsoft.com/office/officeart/2005/8/layout/venn1"/>
    <dgm:cxn modelId="{EE3157C3-C026-DB4D-881D-4FE8DD33CFFF}" srcId="{0933F967-F37D-9D45-8E28-D2D4A59A8E4A}" destId="{613719D7-05B2-8349-8687-25322B306290}" srcOrd="0" destOrd="0" parTransId="{FA6FA3CE-651B-9244-8596-0ACEBA4C17C6}" sibTransId="{06DE9ED4-6E59-D647-BBE1-87B62A091E10}"/>
    <dgm:cxn modelId="{09FD29A8-FA2D-1D4E-9558-8826B4AD5FF9}" type="presOf" srcId="{613719D7-05B2-8349-8687-25322B306290}" destId="{F2392973-79C0-0D41-BC5D-92F722DF83BE}" srcOrd="1" destOrd="0" presId="urn:microsoft.com/office/officeart/2005/8/layout/venn1"/>
    <dgm:cxn modelId="{FB3E6F2B-7EB2-624A-974F-556D23C3C111}" srcId="{0933F967-F37D-9D45-8E28-D2D4A59A8E4A}" destId="{EFFCB250-2C88-C648-B625-6E723E231B59}" srcOrd="1" destOrd="0" parTransId="{C8BD31DF-2E66-C645-A6F0-88F12BAEEB61}" sibTransId="{24EE26D7-4682-124F-AC7B-17A38A2C5239}"/>
    <dgm:cxn modelId="{9479838F-6F7A-1843-A041-E722E14E4842}" type="presOf" srcId="{BC7A91DE-525A-4B48-BFC1-77EB445B1D27}" destId="{E3D32C1B-C8FD-4248-8D5F-8B12038F4C24}" srcOrd="1" destOrd="0" presId="urn:microsoft.com/office/officeart/2005/8/layout/venn1"/>
    <dgm:cxn modelId="{A8162257-A588-7D49-B521-E39D6FB3A7A4}" type="presParOf" srcId="{B34444A0-C752-0447-99CF-BE95F5CB29E5}" destId="{BA1F99B5-B814-314B-BE94-D7D5A6784E14}" srcOrd="0" destOrd="0" presId="urn:microsoft.com/office/officeart/2005/8/layout/venn1"/>
    <dgm:cxn modelId="{76E9B7BD-FD0B-4A4C-80D9-E97853F50890}" type="presParOf" srcId="{B34444A0-C752-0447-99CF-BE95F5CB29E5}" destId="{F2392973-79C0-0D41-BC5D-92F722DF83BE}" srcOrd="1" destOrd="0" presId="urn:microsoft.com/office/officeart/2005/8/layout/venn1"/>
    <dgm:cxn modelId="{76B7766B-C536-BC49-ACDC-C5A5EE0265B2}" type="presParOf" srcId="{B34444A0-C752-0447-99CF-BE95F5CB29E5}" destId="{F78F9336-7224-EF4E-BC69-A5E325A2A3B4}" srcOrd="2" destOrd="0" presId="urn:microsoft.com/office/officeart/2005/8/layout/venn1"/>
    <dgm:cxn modelId="{F5725A7D-81D1-E440-ACD8-49BACAEDB6E6}" type="presParOf" srcId="{B34444A0-C752-0447-99CF-BE95F5CB29E5}" destId="{81ED5C33-F7D6-5D4C-9A26-5FBB2C13AC50}" srcOrd="3" destOrd="0" presId="urn:microsoft.com/office/officeart/2005/8/layout/venn1"/>
    <dgm:cxn modelId="{62730466-9156-3D43-8CD3-8C0902AACBC2}" type="presParOf" srcId="{B34444A0-C752-0447-99CF-BE95F5CB29E5}" destId="{232B16C7-8C4D-2C45-95BE-74B3D6F49232}" srcOrd="4" destOrd="0" presId="urn:microsoft.com/office/officeart/2005/8/layout/venn1"/>
    <dgm:cxn modelId="{D59AD84A-3DDF-B44B-8EBF-621916224A6D}" type="presParOf" srcId="{B34444A0-C752-0447-99CF-BE95F5CB29E5}" destId="{E3D32C1B-C8FD-4248-8D5F-8B12038F4C24}"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9C9915-FD3F-6648-B30D-0B0C1CC11514}" type="doc">
      <dgm:prSet loTypeId="urn:microsoft.com/office/officeart/2005/8/layout/cycle2" loCatId="" qsTypeId="urn:microsoft.com/office/officeart/2005/8/quickstyle/simple4" qsCatId="simple" csTypeId="urn:microsoft.com/office/officeart/2005/8/colors/colorful5" csCatId="colorful" phldr="1"/>
      <dgm:spPr/>
      <dgm:t>
        <a:bodyPr/>
        <a:lstStyle/>
        <a:p>
          <a:endParaRPr lang="en-US"/>
        </a:p>
      </dgm:t>
    </dgm:pt>
    <dgm:pt modelId="{033D4FCE-84FE-4340-85D1-918B46601EC4}">
      <dgm:prSet phldrT="[Text]"/>
      <dgm:spPr/>
      <dgm:t>
        <a:bodyPr/>
        <a:lstStyle/>
        <a:p>
          <a:r>
            <a:rPr lang="en-US" dirty="0" smtClean="0"/>
            <a:t>Design</a:t>
          </a:r>
          <a:endParaRPr lang="en-US" dirty="0"/>
        </a:p>
      </dgm:t>
    </dgm:pt>
    <dgm:pt modelId="{A5613092-5D96-EB47-9691-548D8E52EE57}" type="parTrans" cxnId="{6E0CFF7E-E024-BA45-BA6A-DEDB26BC564B}">
      <dgm:prSet/>
      <dgm:spPr/>
      <dgm:t>
        <a:bodyPr/>
        <a:lstStyle/>
        <a:p>
          <a:endParaRPr lang="en-US"/>
        </a:p>
      </dgm:t>
    </dgm:pt>
    <dgm:pt modelId="{1FAC18C1-DB7C-4C4C-B65E-17A855B111DA}" type="sibTrans" cxnId="{6E0CFF7E-E024-BA45-BA6A-DEDB26BC564B}">
      <dgm:prSet/>
      <dgm:spPr/>
      <dgm:t>
        <a:bodyPr/>
        <a:lstStyle/>
        <a:p>
          <a:endParaRPr lang="en-US"/>
        </a:p>
      </dgm:t>
    </dgm:pt>
    <dgm:pt modelId="{5E2E0546-E46F-EA42-87A4-D6944C06825B}">
      <dgm:prSet phldrT="[Text]"/>
      <dgm:spPr/>
      <dgm:t>
        <a:bodyPr/>
        <a:lstStyle/>
        <a:p>
          <a:r>
            <a:rPr lang="en-US" dirty="0" smtClean="0"/>
            <a:t>Build</a:t>
          </a:r>
          <a:endParaRPr lang="en-US" dirty="0"/>
        </a:p>
      </dgm:t>
    </dgm:pt>
    <dgm:pt modelId="{492F20AF-456D-3144-A686-58F2D8F71ECC}" type="parTrans" cxnId="{F944E214-E707-144F-9878-FD0581C4AB15}">
      <dgm:prSet/>
      <dgm:spPr/>
      <dgm:t>
        <a:bodyPr/>
        <a:lstStyle/>
        <a:p>
          <a:endParaRPr lang="en-US"/>
        </a:p>
      </dgm:t>
    </dgm:pt>
    <dgm:pt modelId="{8D3C96B5-97C9-BD44-840C-8FB101A206CF}" type="sibTrans" cxnId="{F944E214-E707-144F-9878-FD0581C4AB15}">
      <dgm:prSet/>
      <dgm:spPr/>
      <dgm:t>
        <a:bodyPr/>
        <a:lstStyle/>
        <a:p>
          <a:endParaRPr lang="en-US"/>
        </a:p>
      </dgm:t>
    </dgm:pt>
    <dgm:pt modelId="{DECAF8FC-C016-6743-912C-D2B9C0A9DC45}">
      <dgm:prSet phldrT="[Text]"/>
      <dgm:spPr/>
      <dgm:t>
        <a:bodyPr/>
        <a:lstStyle/>
        <a:p>
          <a:r>
            <a:rPr lang="en-US" dirty="0" smtClean="0"/>
            <a:t>Test</a:t>
          </a:r>
          <a:endParaRPr lang="en-US" dirty="0"/>
        </a:p>
      </dgm:t>
    </dgm:pt>
    <dgm:pt modelId="{F65ED80C-DC93-6848-8455-72341F697860}" type="parTrans" cxnId="{AFDE5513-7E9A-474A-AE93-D402143A7C85}">
      <dgm:prSet/>
      <dgm:spPr/>
      <dgm:t>
        <a:bodyPr/>
        <a:lstStyle/>
        <a:p>
          <a:endParaRPr lang="en-US"/>
        </a:p>
      </dgm:t>
    </dgm:pt>
    <dgm:pt modelId="{76612F34-083E-E146-A2C7-E6F4FB38C9AA}" type="sibTrans" cxnId="{AFDE5513-7E9A-474A-AE93-D402143A7C85}">
      <dgm:prSet/>
      <dgm:spPr/>
      <dgm:t>
        <a:bodyPr/>
        <a:lstStyle/>
        <a:p>
          <a:endParaRPr lang="en-US"/>
        </a:p>
      </dgm:t>
    </dgm:pt>
    <dgm:pt modelId="{792F88DC-4E4A-B447-9834-C3A2A20B93F0}" type="pres">
      <dgm:prSet presAssocID="{119C9915-FD3F-6648-B30D-0B0C1CC11514}" presName="cycle" presStyleCnt="0">
        <dgm:presLayoutVars>
          <dgm:dir/>
          <dgm:resizeHandles val="exact"/>
        </dgm:presLayoutVars>
      </dgm:prSet>
      <dgm:spPr/>
      <dgm:t>
        <a:bodyPr/>
        <a:lstStyle/>
        <a:p>
          <a:endParaRPr lang="en-US"/>
        </a:p>
      </dgm:t>
    </dgm:pt>
    <dgm:pt modelId="{D43DC95B-8E9C-344B-8037-3C2B2DFC746E}" type="pres">
      <dgm:prSet presAssocID="{033D4FCE-84FE-4340-85D1-918B46601EC4}" presName="node" presStyleLbl="node1" presStyleIdx="0" presStyleCnt="3">
        <dgm:presLayoutVars>
          <dgm:bulletEnabled val="1"/>
        </dgm:presLayoutVars>
      </dgm:prSet>
      <dgm:spPr/>
      <dgm:t>
        <a:bodyPr/>
        <a:lstStyle/>
        <a:p>
          <a:endParaRPr lang="en-US"/>
        </a:p>
      </dgm:t>
    </dgm:pt>
    <dgm:pt modelId="{E43478AB-920F-F943-983A-C32E011E7A2A}" type="pres">
      <dgm:prSet presAssocID="{1FAC18C1-DB7C-4C4C-B65E-17A855B111DA}" presName="sibTrans" presStyleLbl="sibTrans2D1" presStyleIdx="0" presStyleCnt="3"/>
      <dgm:spPr/>
      <dgm:t>
        <a:bodyPr/>
        <a:lstStyle/>
        <a:p>
          <a:endParaRPr lang="en-US"/>
        </a:p>
      </dgm:t>
    </dgm:pt>
    <dgm:pt modelId="{53BB016A-A2DC-FD4D-8015-BC5F726E0AD0}" type="pres">
      <dgm:prSet presAssocID="{1FAC18C1-DB7C-4C4C-B65E-17A855B111DA}" presName="connectorText" presStyleLbl="sibTrans2D1" presStyleIdx="0" presStyleCnt="3"/>
      <dgm:spPr/>
      <dgm:t>
        <a:bodyPr/>
        <a:lstStyle/>
        <a:p>
          <a:endParaRPr lang="en-US"/>
        </a:p>
      </dgm:t>
    </dgm:pt>
    <dgm:pt modelId="{990FACC3-6318-F940-AAAC-2243CC8FE617}" type="pres">
      <dgm:prSet presAssocID="{5E2E0546-E46F-EA42-87A4-D6944C06825B}" presName="node" presStyleLbl="node1" presStyleIdx="1" presStyleCnt="3">
        <dgm:presLayoutVars>
          <dgm:bulletEnabled val="1"/>
        </dgm:presLayoutVars>
      </dgm:prSet>
      <dgm:spPr/>
      <dgm:t>
        <a:bodyPr/>
        <a:lstStyle/>
        <a:p>
          <a:endParaRPr lang="en-US"/>
        </a:p>
      </dgm:t>
    </dgm:pt>
    <dgm:pt modelId="{6C0F5B4A-D7C4-9D4C-B0ED-179ABC7210F7}" type="pres">
      <dgm:prSet presAssocID="{8D3C96B5-97C9-BD44-840C-8FB101A206CF}" presName="sibTrans" presStyleLbl="sibTrans2D1" presStyleIdx="1" presStyleCnt="3"/>
      <dgm:spPr/>
      <dgm:t>
        <a:bodyPr/>
        <a:lstStyle/>
        <a:p>
          <a:endParaRPr lang="en-US"/>
        </a:p>
      </dgm:t>
    </dgm:pt>
    <dgm:pt modelId="{8E210990-E979-9B45-B57B-D421B08BA863}" type="pres">
      <dgm:prSet presAssocID="{8D3C96B5-97C9-BD44-840C-8FB101A206CF}" presName="connectorText" presStyleLbl="sibTrans2D1" presStyleIdx="1" presStyleCnt="3"/>
      <dgm:spPr/>
      <dgm:t>
        <a:bodyPr/>
        <a:lstStyle/>
        <a:p>
          <a:endParaRPr lang="en-US"/>
        </a:p>
      </dgm:t>
    </dgm:pt>
    <dgm:pt modelId="{09C05FA3-F75D-7848-929D-F5C8ED978076}" type="pres">
      <dgm:prSet presAssocID="{DECAF8FC-C016-6743-912C-D2B9C0A9DC45}" presName="node" presStyleLbl="node1" presStyleIdx="2" presStyleCnt="3">
        <dgm:presLayoutVars>
          <dgm:bulletEnabled val="1"/>
        </dgm:presLayoutVars>
      </dgm:prSet>
      <dgm:spPr/>
      <dgm:t>
        <a:bodyPr/>
        <a:lstStyle/>
        <a:p>
          <a:endParaRPr lang="en-US"/>
        </a:p>
      </dgm:t>
    </dgm:pt>
    <dgm:pt modelId="{6C6EFDE9-AC50-AA43-B107-6522FEF85BA0}" type="pres">
      <dgm:prSet presAssocID="{76612F34-083E-E146-A2C7-E6F4FB38C9AA}" presName="sibTrans" presStyleLbl="sibTrans2D1" presStyleIdx="2" presStyleCnt="3"/>
      <dgm:spPr/>
      <dgm:t>
        <a:bodyPr/>
        <a:lstStyle/>
        <a:p>
          <a:endParaRPr lang="en-US"/>
        </a:p>
      </dgm:t>
    </dgm:pt>
    <dgm:pt modelId="{70B56336-91A7-CB42-AA46-DB22387A8289}" type="pres">
      <dgm:prSet presAssocID="{76612F34-083E-E146-A2C7-E6F4FB38C9AA}" presName="connectorText" presStyleLbl="sibTrans2D1" presStyleIdx="2" presStyleCnt="3"/>
      <dgm:spPr/>
      <dgm:t>
        <a:bodyPr/>
        <a:lstStyle/>
        <a:p>
          <a:endParaRPr lang="en-US"/>
        </a:p>
      </dgm:t>
    </dgm:pt>
  </dgm:ptLst>
  <dgm:cxnLst>
    <dgm:cxn modelId="{96AB32EC-7154-8442-8BE1-FD3C5B0FCFE8}" type="presOf" srcId="{76612F34-083E-E146-A2C7-E6F4FB38C9AA}" destId="{6C6EFDE9-AC50-AA43-B107-6522FEF85BA0}" srcOrd="0" destOrd="0" presId="urn:microsoft.com/office/officeart/2005/8/layout/cycle2"/>
    <dgm:cxn modelId="{C00CB6BA-5EDE-7E43-91BC-BD523E7FC32E}" type="presOf" srcId="{8D3C96B5-97C9-BD44-840C-8FB101A206CF}" destId="{6C0F5B4A-D7C4-9D4C-B0ED-179ABC7210F7}" srcOrd="0" destOrd="0" presId="urn:microsoft.com/office/officeart/2005/8/layout/cycle2"/>
    <dgm:cxn modelId="{3F29142F-368F-6443-9E31-2AB70588BBA4}" type="presOf" srcId="{5E2E0546-E46F-EA42-87A4-D6944C06825B}" destId="{990FACC3-6318-F940-AAAC-2243CC8FE617}" srcOrd="0" destOrd="0" presId="urn:microsoft.com/office/officeart/2005/8/layout/cycle2"/>
    <dgm:cxn modelId="{ECD5B1C7-B174-E940-B08B-D18D6A1AB815}" type="presOf" srcId="{8D3C96B5-97C9-BD44-840C-8FB101A206CF}" destId="{8E210990-E979-9B45-B57B-D421B08BA863}" srcOrd="1" destOrd="0" presId="urn:microsoft.com/office/officeart/2005/8/layout/cycle2"/>
    <dgm:cxn modelId="{DBEF934A-FD41-D340-8F1E-B40A07BDA306}" type="presOf" srcId="{033D4FCE-84FE-4340-85D1-918B46601EC4}" destId="{D43DC95B-8E9C-344B-8037-3C2B2DFC746E}" srcOrd="0" destOrd="0" presId="urn:microsoft.com/office/officeart/2005/8/layout/cycle2"/>
    <dgm:cxn modelId="{AFDE5513-7E9A-474A-AE93-D402143A7C85}" srcId="{119C9915-FD3F-6648-B30D-0B0C1CC11514}" destId="{DECAF8FC-C016-6743-912C-D2B9C0A9DC45}" srcOrd="2" destOrd="0" parTransId="{F65ED80C-DC93-6848-8455-72341F697860}" sibTransId="{76612F34-083E-E146-A2C7-E6F4FB38C9AA}"/>
    <dgm:cxn modelId="{6E0CFF7E-E024-BA45-BA6A-DEDB26BC564B}" srcId="{119C9915-FD3F-6648-B30D-0B0C1CC11514}" destId="{033D4FCE-84FE-4340-85D1-918B46601EC4}" srcOrd="0" destOrd="0" parTransId="{A5613092-5D96-EB47-9691-548D8E52EE57}" sibTransId="{1FAC18C1-DB7C-4C4C-B65E-17A855B111DA}"/>
    <dgm:cxn modelId="{54E563F3-B94A-0D4D-9FE0-BBEE6DD706CA}" type="presOf" srcId="{1FAC18C1-DB7C-4C4C-B65E-17A855B111DA}" destId="{53BB016A-A2DC-FD4D-8015-BC5F726E0AD0}" srcOrd="1" destOrd="0" presId="urn:microsoft.com/office/officeart/2005/8/layout/cycle2"/>
    <dgm:cxn modelId="{9749A39C-0790-4F42-A15B-67A43C447A82}" type="presOf" srcId="{1FAC18C1-DB7C-4C4C-B65E-17A855B111DA}" destId="{E43478AB-920F-F943-983A-C32E011E7A2A}" srcOrd="0" destOrd="0" presId="urn:microsoft.com/office/officeart/2005/8/layout/cycle2"/>
    <dgm:cxn modelId="{879D0315-FF89-5A49-BCFA-0D5410D94986}" type="presOf" srcId="{119C9915-FD3F-6648-B30D-0B0C1CC11514}" destId="{792F88DC-4E4A-B447-9834-C3A2A20B93F0}" srcOrd="0" destOrd="0" presId="urn:microsoft.com/office/officeart/2005/8/layout/cycle2"/>
    <dgm:cxn modelId="{A670B7FC-6E90-524F-B55D-00969FDD3AFE}" type="presOf" srcId="{76612F34-083E-E146-A2C7-E6F4FB38C9AA}" destId="{70B56336-91A7-CB42-AA46-DB22387A8289}" srcOrd="1" destOrd="0" presId="urn:microsoft.com/office/officeart/2005/8/layout/cycle2"/>
    <dgm:cxn modelId="{6F493F75-138B-774E-99BA-82310F81E8DE}" type="presOf" srcId="{DECAF8FC-C016-6743-912C-D2B9C0A9DC45}" destId="{09C05FA3-F75D-7848-929D-F5C8ED978076}" srcOrd="0" destOrd="0" presId="urn:microsoft.com/office/officeart/2005/8/layout/cycle2"/>
    <dgm:cxn modelId="{F944E214-E707-144F-9878-FD0581C4AB15}" srcId="{119C9915-FD3F-6648-B30D-0B0C1CC11514}" destId="{5E2E0546-E46F-EA42-87A4-D6944C06825B}" srcOrd="1" destOrd="0" parTransId="{492F20AF-456D-3144-A686-58F2D8F71ECC}" sibTransId="{8D3C96B5-97C9-BD44-840C-8FB101A206CF}"/>
    <dgm:cxn modelId="{64982950-4B6E-314C-812A-67F361D65BC8}" type="presParOf" srcId="{792F88DC-4E4A-B447-9834-C3A2A20B93F0}" destId="{D43DC95B-8E9C-344B-8037-3C2B2DFC746E}" srcOrd="0" destOrd="0" presId="urn:microsoft.com/office/officeart/2005/8/layout/cycle2"/>
    <dgm:cxn modelId="{80AED086-8EE3-5B4A-B199-6249A39167ED}" type="presParOf" srcId="{792F88DC-4E4A-B447-9834-C3A2A20B93F0}" destId="{E43478AB-920F-F943-983A-C32E011E7A2A}" srcOrd="1" destOrd="0" presId="urn:microsoft.com/office/officeart/2005/8/layout/cycle2"/>
    <dgm:cxn modelId="{7283510A-E87D-1D4E-8A68-56BF4B4B7B53}" type="presParOf" srcId="{E43478AB-920F-F943-983A-C32E011E7A2A}" destId="{53BB016A-A2DC-FD4D-8015-BC5F726E0AD0}" srcOrd="0" destOrd="0" presId="urn:microsoft.com/office/officeart/2005/8/layout/cycle2"/>
    <dgm:cxn modelId="{179267B7-1886-3343-B0BC-0FFCCAC7D238}" type="presParOf" srcId="{792F88DC-4E4A-B447-9834-C3A2A20B93F0}" destId="{990FACC3-6318-F940-AAAC-2243CC8FE617}" srcOrd="2" destOrd="0" presId="urn:microsoft.com/office/officeart/2005/8/layout/cycle2"/>
    <dgm:cxn modelId="{B64295DF-C3C3-114C-8B3C-6B0CA3A00952}" type="presParOf" srcId="{792F88DC-4E4A-B447-9834-C3A2A20B93F0}" destId="{6C0F5B4A-D7C4-9D4C-B0ED-179ABC7210F7}" srcOrd="3" destOrd="0" presId="urn:microsoft.com/office/officeart/2005/8/layout/cycle2"/>
    <dgm:cxn modelId="{25F1E835-F8CB-0747-B047-98C09724A4E8}" type="presParOf" srcId="{6C0F5B4A-D7C4-9D4C-B0ED-179ABC7210F7}" destId="{8E210990-E979-9B45-B57B-D421B08BA863}" srcOrd="0" destOrd="0" presId="urn:microsoft.com/office/officeart/2005/8/layout/cycle2"/>
    <dgm:cxn modelId="{598CE3D1-8ADB-FF42-9540-FE79F3B1CAAD}" type="presParOf" srcId="{792F88DC-4E4A-B447-9834-C3A2A20B93F0}" destId="{09C05FA3-F75D-7848-929D-F5C8ED978076}" srcOrd="4" destOrd="0" presId="urn:microsoft.com/office/officeart/2005/8/layout/cycle2"/>
    <dgm:cxn modelId="{93C4F62D-2125-7E42-8FA6-061AAED009DE}" type="presParOf" srcId="{792F88DC-4E4A-B447-9834-C3A2A20B93F0}" destId="{6C6EFDE9-AC50-AA43-B107-6522FEF85BA0}" srcOrd="5" destOrd="0" presId="urn:microsoft.com/office/officeart/2005/8/layout/cycle2"/>
    <dgm:cxn modelId="{E77648EB-5168-E54C-A08C-9BADDF8759DD}" type="presParOf" srcId="{6C6EFDE9-AC50-AA43-B107-6522FEF85BA0}" destId="{70B56336-91A7-CB42-AA46-DB22387A828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C53D21-DB59-CA4D-A2F3-7DF4356547FE}" type="doc">
      <dgm:prSet loTypeId="urn:microsoft.com/office/officeart/2005/8/layout/venn3" loCatId="" qsTypeId="urn:microsoft.com/office/officeart/2005/8/quickstyle/simple4" qsCatId="simple" csTypeId="urn:microsoft.com/office/officeart/2005/8/colors/accent1_5" csCatId="accent1" phldr="1"/>
      <dgm:spPr/>
      <dgm:t>
        <a:bodyPr/>
        <a:lstStyle/>
        <a:p>
          <a:endParaRPr lang="en-US"/>
        </a:p>
      </dgm:t>
    </dgm:pt>
    <dgm:pt modelId="{A5BF3525-BD1E-174D-A94E-54FEF4C5994A}">
      <dgm:prSet phldrT="[Text]"/>
      <dgm:spPr/>
      <dgm:t>
        <a:bodyPr/>
        <a:lstStyle/>
        <a:p>
          <a:r>
            <a:rPr lang="en-US" dirty="0" smtClean="0"/>
            <a:t>Problems</a:t>
          </a:r>
          <a:endParaRPr lang="en-US" dirty="0"/>
        </a:p>
      </dgm:t>
    </dgm:pt>
    <dgm:pt modelId="{69767D4E-300A-B048-B9A5-471DE83EA1F0}" type="parTrans" cxnId="{75160CA2-34D6-794F-BDD2-03FD07232753}">
      <dgm:prSet/>
      <dgm:spPr/>
      <dgm:t>
        <a:bodyPr/>
        <a:lstStyle/>
        <a:p>
          <a:endParaRPr lang="en-US"/>
        </a:p>
      </dgm:t>
    </dgm:pt>
    <dgm:pt modelId="{7C0FD41E-5FE6-0441-94F3-F444F09BCA2D}" type="sibTrans" cxnId="{75160CA2-34D6-794F-BDD2-03FD07232753}">
      <dgm:prSet/>
      <dgm:spPr/>
      <dgm:t>
        <a:bodyPr/>
        <a:lstStyle/>
        <a:p>
          <a:endParaRPr lang="en-US"/>
        </a:p>
      </dgm:t>
    </dgm:pt>
    <dgm:pt modelId="{4FAF5045-05D2-A44F-AA99-E2C9AE6096CA}">
      <dgm:prSet phldrT="[Text]"/>
      <dgm:spPr/>
      <dgm:t>
        <a:bodyPr/>
        <a:lstStyle/>
        <a:p>
          <a:r>
            <a:rPr lang="en-US" dirty="0" smtClean="0"/>
            <a:t>Insights</a:t>
          </a:r>
          <a:endParaRPr lang="en-US" dirty="0"/>
        </a:p>
      </dgm:t>
    </dgm:pt>
    <dgm:pt modelId="{D432A802-295A-9C41-BE30-285426210D29}" type="parTrans" cxnId="{40BEA927-3A5C-2743-BE35-5C3FECF0C04E}">
      <dgm:prSet/>
      <dgm:spPr/>
      <dgm:t>
        <a:bodyPr/>
        <a:lstStyle/>
        <a:p>
          <a:endParaRPr lang="en-US"/>
        </a:p>
      </dgm:t>
    </dgm:pt>
    <dgm:pt modelId="{8671662F-71DE-D743-9007-814630A323C0}" type="sibTrans" cxnId="{40BEA927-3A5C-2743-BE35-5C3FECF0C04E}">
      <dgm:prSet/>
      <dgm:spPr/>
      <dgm:t>
        <a:bodyPr/>
        <a:lstStyle/>
        <a:p>
          <a:endParaRPr lang="en-US"/>
        </a:p>
      </dgm:t>
    </dgm:pt>
    <dgm:pt modelId="{BFC53EE4-D643-5347-B6EB-5A38131BC537}">
      <dgm:prSet phldrT="[Text]"/>
      <dgm:spPr/>
      <dgm:t>
        <a:bodyPr/>
        <a:lstStyle/>
        <a:p>
          <a:r>
            <a:rPr lang="en-US" dirty="0" smtClean="0"/>
            <a:t>Solutions</a:t>
          </a:r>
          <a:endParaRPr lang="en-US" dirty="0"/>
        </a:p>
      </dgm:t>
    </dgm:pt>
    <dgm:pt modelId="{14E2EA3D-513D-0947-AFD0-7A5D3AF4D701}" type="parTrans" cxnId="{60AC5061-1ED2-5C48-802D-5A3C628B7E72}">
      <dgm:prSet/>
      <dgm:spPr/>
      <dgm:t>
        <a:bodyPr/>
        <a:lstStyle/>
        <a:p>
          <a:endParaRPr lang="en-US"/>
        </a:p>
      </dgm:t>
    </dgm:pt>
    <dgm:pt modelId="{2A4C5724-DB21-4B46-9F52-A83D8D795936}" type="sibTrans" cxnId="{60AC5061-1ED2-5C48-802D-5A3C628B7E72}">
      <dgm:prSet/>
      <dgm:spPr/>
      <dgm:t>
        <a:bodyPr/>
        <a:lstStyle/>
        <a:p>
          <a:endParaRPr lang="en-US"/>
        </a:p>
      </dgm:t>
    </dgm:pt>
    <dgm:pt modelId="{F831478A-F194-8C46-9F4C-34FBD1BFE1FA}" type="pres">
      <dgm:prSet presAssocID="{81C53D21-DB59-CA4D-A2F3-7DF4356547FE}" presName="Name0" presStyleCnt="0">
        <dgm:presLayoutVars>
          <dgm:dir/>
          <dgm:resizeHandles val="exact"/>
        </dgm:presLayoutVars>
      </dgm:prSet>
      <dgm:spPr/>
      <dgm:t>
        <a:bodyPr/>
        <a:lstStyle/>
        <a:p>
          <a:endParaRPr lang="en-US"/>
        </a:p>
      </dgm:t>
    </dgm:pt>
    <dgm:pt modelId="{F22666F2-EDEA-154A-B5FF-79A754865092}" type="pres">
      <dgm:prSet presAssocID="{A5BF3525-BD1E-174D-A94E-54FEF4C5994A}" presName="Name5" presStyleLbl="vennNode1" presStyleIdx="0" presStyleCnt="3">
        <dgm:presLayoutVars>
          <dgm:bulletEnabled val="1"/>
        </dgm:presLayoutVars>
      </dgm:prSet>
      <dgm:spPr/>
      <dgm:t>
        <a:bodyPr/>
        <a:lstStyle/>
        <a:p>
          <a:endParaRPr lang="en-US"/>
        </a:p>
      </dgm:t>
    </dgm:pt>
    <dgm:pt modelId="{FADCB16A-0D99-4A40-927A-396630DC6C2D}" type="pres">
      <dgm:prSet presAssocID="{7C0FD41E-5FE6-0441-94F3-F444F09BCA2D}" presName="space" presStyleCnt="0"/>
      <dgm:spPr/>
    </dgm:pt>
    <dgm:pt modelId="{24ECA6D0-EAA5-CC4A-92C1-4CFB32F886F8}" type="pres">
      <dgm:prSet presAssocID="{4FAF5045-05D2-A44F-AA99-E2C9AE6096CA}" presName="Name5" presStyleLbl="vennNode1" presStyleIdx="1" presStyleCnt="3">
        <dgm:presLayoutVars>
          <dgm:bulletEnabled val="1"/>
        </dgm:presLayoutVars>
      </dgm:prSet>
      <dgm:spPr/>
      <dgm:t>
        <a:bodyPr/>
        <a:lstStyle/>
        <a:p>
          <a:endParaRPr lang="en-US"/>
        </a:p>
      </dgm:t>
    </dgm:pt>
    <dgm:pt modelId="{A774D920-D8DB-AF4E-BF0D-735D2EF08FE6}" type="pres">
      <dgm:prSet presAssocID="{8671662F-71DE-D743-9007-814630A323C0}" presName="space" presStyleCnt="0"/>
      <dgm:spPr/>
    </dgm:pt>
    <dgm:pt modelId="{19A70226-76DC-3E47-A2DD-F026087E5D2D}" type="pres">
      <dgm:prSet presAssocID="{BFC53EE4-D643-5347-B6EB-5A38131BC537}" presName="Name5" presStyleLbl="vennNode1" presStyleIdx="2" presStyleCnt="3">
        <dgm:presLayoutVars>
          <dgm:bulletEnabled val="1"/>
        </dgm:presLayoutVars>
      </dgm:prSet>
      <dgm:spPr/>
      <dgm:t>
        <a:bodyPr/>
        <a:lstStyle/>
        <a:p>
          <a:endParaRPr lang="en-US"/>
        </a:p>
      </dgm:t>
    </dgm:pt>
  </dgm:ptLst>
  <dgm:cxnLst>
    <dgm:cxn modelId="{60AC5061-1ED2-5C48-802D-5A3C628B7E72}" srcId="{81C53D21-DB59-CA4D-A2F3-7DF4356547FE}" destId="{BFC53EE4-D643-5347-B6EB-5A38131BC537}" srcOrd="2" destOrd="0" parTransId="{14E2EA3D-513D-0947-AFD0-7A5D3AF4D701}" sibTransId="{2A4C5724-DB21-4B46-9F52-A83D8D795936}"/>
    <dgm:cxn modelId="{40BEA927-3A5C-2743-BE35-5C3FECF0C04E}" srcId="{81C53D21-DB59-CA4D-A2F3-7DF4356547FE}" destId="{4FAF5045-05D2-A44F-AA99-E2C9AE6096CA}" srcOrd="1" destOrd="0" parTransId="{D432A802-295A-9C41-BE30-285426210D29}" sibTransId="{8671662F-71DE-D743-9007-814630A323C0}"/>
    <dgm:cxn modelId="{75160CA2-34D6-794F-BDD2-03FD07232753}" srcId="{81C53D21-DB59-CA4D-A2F3-7DF4356547FE}" destId="{A5BF3525-BD1E-174D-A94E-54FEF4C5994A}" srcOrd="0" destOrd="0" parTransId="{69767D4E-300A-B048-B9A5-471DE83EA1F0}" sibTransId="{7C0FD41E-5FE6-0441-94F3-F444F09BCA2D}"/>
    <dgm:cxn modelId="{0DCADFF7-B435-F54F-AC36-6602A580DB38}" type="presOf" srcId="{4FAF5045-05D2-A44F-AA99-E2C9AE6096CA}" destId="{24ECA6D0-EAA5-CC4A-92C1-4CFB32F886F8}" srcOrd="0" destOrd="0" presId="urn:microsoft.com/office/officeart/2005/8/layout/venn3"/>
    <dgm:cxn modelId="{7A2F0012-4F28-1541-BA73-425E7F56A0B3}" type="presOf" srcId="{A5BF3525-BD1E-174D-A94E-54FEF4C5994A}" destId="{F22666F2-EDEA-154A-B5FF-79A754865092}" srcOrd="0" destOrd="0" presId="urn:microsoft.com/office/officeart/2005/8/layout/venn3"/>
    <dgm:cxn modelId="{F1315D5E-AB68-254B-AF09-F819D86A25B3}" type="presOf" srcId="{81C53D21-DB59-CA4D-A2F3-7DF4356547FE}" destId="{F831478A-F194-8C46-9F4C-34FBD1BFE1FA}" srcOrd="0" destOrd="0" presId="urn:microsoft.com/office/officeart/2005/8/layout/venn3"/>
    <dgm:cxn modelId="{DF9C0F7B-1594-CB43-AE9D-22BED6983557}" type="presOf" srcId="{BFC53EE4-D643-5347-B6EB-5A38131BC537}" destId="{19A70226-76DC-3E47-A2DD-F026087E5D2D}" srcOrd="0" destOrd="0" presId="urn:microsoft.com/office/officeart/2005/8/layout/venn3"/>
    <dgm:cxn modelId="{9C038CA3-B82D-DC4F-BF26-EFB0EF90021C}" type="presParOf" srcId="{F831478A-F194-8C46-9F4C-34FBD1BFE1FA}" destId="{F22666F2-EDEA-154A-B5FF-79A754865092}" srcOrd="0" destOrd="0" presId="urn:microsoft.com/office/officeart/2005/8/layout/venn3"/>
    <dgm:cxn modelId="{ED6AA7F0-2E09-7042-8ED2-0629591D4F4B}" type="presParOf" srcId="{F831478A-F194-8C46-9F4C-34FBD1BFE1FA}" destId="{FADCB16A-0D99-4A40-927A-396630DC6C2D}" srcOrd="1" destOrd="0" presId="urn:microsoft.com/office/officeart/2005/8/layout/venn3"/>
    <dgm:cxn modelId="{B19C8CFE-5D84-2E4A-9EF2-013060DCE1D9}" type="presParOf" srcId="{F831478A-F194-8C46-9F4C-34FBD1BFE1FA}" destId="{24ECA6D0-EAA5-CC4A-92C1-4CFB32F886F8}" srcOrd="2" destOrd="0" presId="urn:microsoft.com/office/officeart/2005/8/layout/venn3"/>
    <dgm:cxn modelId="{2BBA9C05-E923-264A-87EE-F353C8FECAA2}" type="presParOf" srcId="{F831478A-F194-8C46-9F4C-34FBD1BFE1FA}" destId="{A774D920-D8DB-AF4E-BF0D-735D2EF08FE6}" srcOrd="3" destOrd="0" presId="urn:microsoft.com/office/officeart/2005/8/layout/venn3"/>
    <dgm:cxn modelId="{22D0CA53-DF9F-D34B-A7D2-E107EC72CA39}" type="presParOf" srcId="{F831478A-F194-8C46-9F4C-34FBD1BFE1FA}" destId="{19A70226-76DC-3E47-A2DD-F026087E5D2D}" srcOrd="4"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F99B5-B814-314B-BE94-D7D5A6784E14}">
      <dsp:nvSpPr>
        <dsp:cNvPr id="0" name=""/>
        <dsp:cNvSpPr/>
      </dsp:nvSpPr>
      <dsp:spPr>
        <a:xfrm>
          <a:off x="2527934" y="58975"/>
          <a:ext cx="2830830" cy="2830830"/>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977900">
            <a:lnSpc>
              <a:spcPct val="90000"/>
            </a:lnSpc>
            <a:spcBef>
              <a:spcPct val="0"/>
            </a:spcBef>
            <a:spcAft>
              <a:spcPct val="35000"/>
            </a:spcAft>
          </a:pPr>
          <a:r>
            <a:rPr lang="en-US" sz="2200" kern="1200" dirty="0" smtClean="0"/>
            <a:t>Science </a:t>
          </a:r>
          <a:endParaRPr lang="en-US" sz="2200" kern="1200" dirty="0"/>
        </a:p>
        <a:p>
          <a:pPr marL="171450" lvl="1" indent="-171450" algn="l" defTabSz="755650">
            <a:lnSpc>
              <a:spcPct val="90000"/>
            </a:lnSpc>
            <a:spcBef>
              <a:spcPct val="0"/>
            </a:spcBef>
            <a:spcAft>
              <a:spcPct val="15000"/>
            </a:spcAft>
            <a:buChar char="••"/>
          </a:pPr>
          <a:r>
            <a:rPr lang="en-US" sz="1700" kern="1200" dirty="0" smtClean="0"/>
            <a:t>Data Collection</a:t>
          </a:r>
          <a:endParaRPr lang="en-US" sz="1700" kern="1200" dirty="0"/>
        </a:p>
        <a:p>
          <a:pPr marL="171450" lvl="1" indent="-171450" algn="l" defTabSz="755650">
            <a:lnSpc>
              <a:spcPct val="90000"/>
            </a:lnSpc>
            <a:spcBef>
              <a:spcPct val="0"/>
            </a:spcBef>
            <a:spcAft>
              <a:spcPct val="15000"/>
            </a:spcAft>
            <a:buChar char="••"/>
          </a:pPr>
          <a:r>
            <a:rPr lang="en-US" sz="1700" kern="1200" dirty="0" smtClean="0"/>
            <a:t>Data Analysis</a:t>
          </a:r>
          <a:endParaRPr lang="en-US" sz="1700" kern="1200" dirty="0"/>
        </a:p>
        <a:p>
          <a:pPr marL="171450" lvl="1" indent="-171450" algn="l" defTabSz="755650">
            <a:lnSpc>
              <a:spcPct val="90000"/>
            </a:lnSpc>
            <a:spcBef>
              <a:spcPct val="0"/>
            </a:spcBef>
            <a:spcAft>
              <a:spcPct val="15000"/>
            </a:spcAft>
            <a:buChar char="••"/>
          </a:pPr>
          <a:r>
            <a:rPr lang="en-US" sz="1700" kern="1200" dirty="0" smtClean="0"/>
            <a:t>Visualization</a:t>
          </a:r>
          <a:endParaRPr lang="en-US" sz="1700" kern="1200" dirty="0"/>
        </a:p>
      </dsp:txBody>
      <dsp:txXfrm>
        <a:off x="2905378" y="554370"/>
        <a:ext cx="2075942" cy="1273873"/>
      </dsp:txXfrm>
    </dsp:sp>
    <dsp:sp modelId="{F78F9336-7224-EF4E-BC69-A5E325A2A3B4}">
      <dsp:nvSpPr>
        <dsp:cNvPr id="0" name=""/>
        <dsp:cNvSpPr/>
      </dsp:nvSpPr>
      <dsp:spPr>
        <a:xfrm>
          <a:off x="3549392" y="1828244"/>
          <a:ext cx="2830830" cy="2830830"/>
        </a:xfrm>
        <a:prstGeom prst="ellipse">
          <a:avLst/>
        </a:prstGeom>
        <a:gradFill rotWithShape="0">
          <a:gsLst>
            <a:gs pos="0">
              <a:schemeClr val="accent4">
                <a:alpha val="50000"/>
                <a:hueOff val="5197846"/>
                <a:satOff val="-23984"/>
                <a:lumOff val="883"/>
                <a:alphaOff val="0"/>
                <a:satMod val="103000"/>
                <a:lumMod val="102000"/>
                <a:tint val="94000"/>
              </a:schemeClr>
            </a:gs>
            <a:gs pos="50000">
              <a:schemeClr val="accent4">
                <a:alpha val="50000"/>
                <a:hueOff val="5197846"/>
                <a:satOff val="-23984"/>
                <a:lumOff val="883"/>
                <a:alphaOff val="0"/>
                <a:satMod val="110000"/>
                <a:lumMod val="100000"/>
                <a:shade val="100000"/>
              </a:schemeClr>
            </a:gs>
            <a:gs pos="100000">
              <a:schemeClr val="accent4">
                <a:alpha val="50000"/>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977900">
            <a:lnSpc>
              <a:spcPct val="90000"/>
            </a:lnSpc>
            <a:spcBef>
              <a:spcPct val="0"/>
            </a:spcBef>
            <a:spcAft>
              <a:spcPct val="35000"/>
            </a:spcAft>
          </a:pPr>
          <a:r>
            <a:rPr lang="en-US" sz="2200" kern="1200" dirty="0" smtClean="0"/>
            <a:t>Education</a:t>
          </a:r>
          <a:endParaRPr lang="en-US" sz="2200" kern="1200" dirty="0"/>
        </a:p>
        <a:p>
          <a:pPr marL="171450" lvl="1" indent="-171450" algn="l" defTabSz="755650">
            <a:lnSpc>
              <a:spcPct val="90000"/>
            </a:lnSpc>
            <a:spcBef>
              <a:spcPct val="0"/>
            </a:spcBef>
            <a:spcAft>
              <a:spcPct val="15000"/>
            </a:spcAft>
            <a:buChar char="••"/>
          </a:pPr>
          <a:r>
            <a:rPr lang="en-US" sz="1700" kern="1200" dirty="0" smtClean="0"/>
            <a:t>Pedagogy</a:t>
          </a:r>
          <a:endParaRPr lang="en-US" sz="1700" kern="1200" dirty="0"/>
        </a:p>
        <a:p>
          <a:pPr marL="171450" lvl="1" indent="-171450" algn="l" defTabSz="755650">
            <a:lnSpc>
              <a:spcPct val="90000"/>
            </a:lnSpc>
            <a:spcBef>
              <a:spcPct val="0"/>
            </a:spcBef>
            <a:spcAft>
              <a:spcPct val="15000"/>
            </a:spcAft>
            <a:buChar char="••"/>
          </a:pPr>
          <a:r>
            <a:rPr lang="en-US" sz="1700" kern="1200" dirty="0" smtClean="0"/>
            <a:t>Curriculum Design</a:t>
          </a:r>
          <a:endParaRPr lang="en-US" sz="1700" kern="1200" dirty="0"/>
        </a:p>
      </dsp:txBody>
      <dsp:txXfrm>
        <a:off x="4415154" y="2559542"/>
        <a:ext cx="1698498" cy="1556956"/>
      </dsp:txXfrm>
    </dsp:sp>
    <dsp:sp modelId="{232B16C7-8C4D-2C45-95BE-74B3D6F49232}">
      <dsp:nvSpPr>
        <dsp:cNvPr id="0" name=""/>
        <dsp:cNvSpPr/>
      </dsp:nvSpPr>
      <dsp:spPr>
        <a:xfrm>
          <a:off x="1506477" y="1828244"/>
          <a:ext cx="2830830" cy="2830830"/>
        </a:xfrm>
        <a:prstGeom prst="ellipse">
          <a:avLst/>
        </a:prstGeom>
        <a:gradFill rotWithShape="0">
          <a:gsLst>
            <a:gs pos="0">
              <a:schemeClr val="accent4">
                <a:alpha val="50000"/>
                <a:hueOff val="10395692"/>
                <a:satOff val="-47968"/>
                <a:lumOff val="1765"/>
                <a:alphaOff val="0"/>
                <a:satMod val="103000"/>
                <a:lumMod val="102000"/>
                <a:tint val="94000"/>
              </a:schemeClr>
            </a:gs>
            <a:gs pos="50000">
              <a:schemeClr val="accent4">
                <a:alpha val="50000"/>
                <a:hueOff val="10395692"/>
                <a:satOff val="-47968"/>
                <a:lumOff val="1765"/>
                <a:alphaOff val="0"/>
                <a:satMod val="110000"/>
                <a:lumMod val="100000"/>
                <a:shade val="100000"/>
              </a:schemeClr>
            </a:gs>
            <a:gs pos="100000">
              <a:schemeClr val="accent4">
                <a:alpha val="50000"/>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sz="2200" kern="1200" dirty="0" smtClean="0"/>
            <a:t>User Experience Design</a:t>
          </a:r>
          <a:endParaRPr lang="en-US" sz="2200" kern="1200" dirty="0"/>
        </a:p>
      </dsp:txBody>
      <dsp:txXfrm>
        <a:off x="1773046" y="2559542"/>
        <a:ext cx="1698498" cy="1556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DC95B-8E9C-344B-8037-3C2B2DFC746E}">
      <dsp:nvSpPr>
        <dsp:cNvPr id="0" name=""/>
        <dsp:cNvSpPr/>
      </dsp:nvSpPr>
      <dsp:spPr>
        <a:xfrm>
          <a:off x="1996938" y="174"/>
          <a:ext cx="2011600" cy="2011600"/>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Design</a:t>
          </a:r>
          <a:endParaRPr lang="en-US" sz="3800" kern="1200" dirty="0"/>
        </a:p>
      </dsp:txBody>
      <dsp:txXfrm>
        <a:off x="2291530" y="294766"/>
        <a:ext cx="1422416" cy="1422416"/>
      </dsp:txXfrm>
    </dsp:sp>
    <dsp:sp modelId="{E43478AB-920F-F943-983A-C32E011E7A2A}">
      <dsp:nvSpPr>
        <dsp:cNvPr id="0" name=""/>
        <dsp:cNvSpPr/>
      </dsp:nvSpPr>
      <dsp:spPr>
        <a:xfrm rot="3600000">
          <a:off x="3482865" y="1962701"/>
          <a:ext cx="536452" cy="678915"/>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3523099" y="2028797"/>
        <a:ext cx="375516" cy="407349"/>
      </dsp:txXfrm>
    </dsp:sp>
    <dsp:sp modelId="{990FACC3-6318-F940-AAAC-2243CC8FE617}">
      <dsp:nvSpPr>
        <dsp:cNvPr id="0" name=""/>
        <dsp:cNvSpPr/>
      </dsp:nvSpPr>
      <dsp:spPr>
        <a:xfrm>
          <a:off x="3508826" y="2618840"/>
          <a:ext cx="2011600" cy="2011600"/>
        </a:xfrm>
        <a:prstGeom prst="ellipse">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Build</a:t>
          </a:r>
          <a:endParaRPr lang="en-US" sz="3800" kern="1200" dirty="0"/>
        </a:p>
      </dsp:txBody>
      <dsp:txXfrm>
        <a:off x="3803418" y="2913432"/>
        <a:ext cx="1422416" cy="1422416"/>
      </dsp:txXfrm>
    </dsp:sp>
    <dsp:sp modelId="{6C0F5B4A-D7C4-9D4C-B0ED-179ABC7210F7}">
      <dsp:nvSpPr>
        <dsp:cNvPr id="0" name=""/>
        <dsp:cNvSpPr/>
      </dsp:nvSpPr>
      <dsp:spPr>
        <a:xfrm rot="10800000">
          <a:off x="2749695" y="3285182"/>
          <a:ext cx="536452" cy="678915"/>
        </a:xfrm>
        <a:prstGeom prst="rightArrow">
          <a:avLst>
            <a:gd name="adj1" fmla="val 60000"/>
            <a:gd name="adj2" fmla="val 50000"/>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rot="10800000">
        <a:off x="2910631" y="3420965"/>
        <a:ext cx="375516" cy="407349"/>
      </dsp:txXfrm>
    </dsp:sp>
    <dsp:sp modelId="{09C05FA3-F75D-7848-929D-F5C8ED978076}">
      <dsp:nvSpPr>
        <dsp:cNvPr id="0" name=""/>
        <dsp:cNvSpPr/>
      </dsp:nvSpPr>
      <dsp:spPr>
        <a:xfrm>
          <a:off x="485051" y="2618840"/>
          <a:ext cx="2011600" cy="2011600"/>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Test</a:t>
          </a:r>
          <a:endParaRPr lang="en-US" sz="3800" kern="1200" dirty="0"/>
        </a:p>
      </dsp:txBody>
      <dsp:txXfrm>
        <a:off x="779643" y="2913432"/>
        <a:ext cx="1422416" cy="1422416"/>
      </dsp:txXfrm>
    </dsp:sp>
    <dsp:sp modelId="{6C6EFDE9-AC50-AA43-B107-6522FEF85BA0}">
      <dsp:nvSpPr>
        <dsp:cNvPr id="0" name=""/>
        <dsp:cNvSpPr/>
      </dsp:nvSpPr>
      <dsp:spPr>
        <a:xfrm rot="18000000">
          <a:off x="1970977" y="1988998"/>
          <a:ext cx="536452" cy="678915"/>
        </a:xfrm>
        <a:prstGeom prst="rightArrow">
          <a:avLst>
            <a:gd name="adj1" fmla="val 60000"/>
            <a:gd name="adj2" fmla="val 5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2011211" y="2194468"/>
        <a:ext cx="375516" cy="4073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666F2-EDEA-154A-B5FF-79A754865092}">
      <dsp:nvSpPr>
        <dsp:cNvPr id="0" name=""/>
        <dsp:cNvSpPr/>
      </dsp:nvSpPr>
      <dsp:spPr>
        <a:xfrm>
          <a:off x="1813" y="952896"/>
          <a:ext cx="1585729" cy="1585729"/>
        </a:xfrm>
        <a:prstGeom prst="ellipse">
          <a:avLst/>
        </a:prstGeom>
        <a:gradFill rotWithShape="0">
          <a:gsLst>
            <a:gs pos="0">
              <a:schemeClr val="accent1">
                <a:shade val="80000"/>
                <a:alpha val="50000"/>
                <a:hueOff val="0"/>
                <a:satOff val="0"/>
                <a:lumOff val="0"/>
                <a:alphaOff val="0"/>
                <a:satMod val="103000"/>
                <a:lumMod val="102000"/>
                <a:tint val="94000"/>
              </a:schemeClr>
            </a:gs>
            <a:gs pos="50000">
              <a:schemeClr val="accent1">
                <a:shade val="80000"/>
                <a:alpha val="50000"/>
                <a:hueOff val="0"/>
                <a:satOff val="0"/>
                <a:lumOff val="0"/>
                <a:alphaOff val="0"/>
                <a:satMod val="110000"/>
                <a:lumMod val="100000"/>
                <a:shade val="100000"/>
              </a:schemeClr>
            </a:gs>
            <a:gs pos="100000">
              <a:schemeClr val="accent1">
                <a:shade val="80000"/>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87268" tIns="24130" rIns="87268" bIns="24130" numCol="1" spcCol="1270" anchor="ctr" anchorCtr="0">
          <a:noAutofit/>
        </a:bodyPr>
        <a:lstStyle/>
        <a:p>
          <a:pPr lvl="0" algn="ctr" defTabSz="844550">
            <a:lnSpc>
              <a:spcPct val="90000"/>
            </a:lnSpc>
            <a:spcBef>
              <a:spcPct val="0"/>
            </a:spcBef>
            <a:spcAft>
              <a:spcPct val="35000"/>
            </a:spcAft>
          </a:pPr>
          <a:r>
            <a:rPr lang="en-US" sz="1900" kern="1200" dirty="0" smtClean="0"/>
            <a:t>Problems</a:t>
          </a:r>
          <a:endParaRPr lang="en-US" sz="1900" kern="1200" dirty="0"/>
        </a:p>
      </dsp:txBody>
      <dsp:txXfrm>
        <a:off x="234038" y="1185121"/>
        <a:ext cx="1121279" cy="1121279"/>
      </dsp:txXfrm>
    </dsp:sp>
    <dsp:sp modelId="{24ECA6D0-EAA5-CC4A-92C1-4CFB32F886F8}">
      <dsp:nvSpPr>
        <dsp:cNvPr id="0" name=""/>
        <dsp:cNvSpPr/>
      </dsp:nvSpPr>
      <dsp:spPr>
        <a:xfrm>
          <a:off x="1270396" y="952896"/>
          <a:ext cx="1585729" cy="1585729"/>
        </a:xfrm>
        <a:prstGeom prst="ellipse">
          <a:avLst/>
        </a:prstGeom>
        <a:gradFill rotWithShape="0">
          <a:gsLst>
            <a:gs pos="0">
              <a:schemeClr val="accent1">
                <a:shade val="80000"/>
                <a:alpha val="50000"/>
                <a:hueOff val="-28"/>
                <a:satOff val="6008"/>
                <a:lumOff val="2890"/>
                <a:alphaOff val="15000"/>
                <a:satMod val="103000"/>
                <a:lumMod val="102000"/>
                <a:tint val="94000"/>
              </a:schemeClr>
            </a:gs>
            <a:gs pos="50000">
              <a:schemeClr val="accent1">
                <a:shade val="80000"/>
                <a:alpha val="50000"/>
                <a:hueOff val="-28"/>
                <a:satOff val="6008"/>
                <a:lumOff val="2890"/>
                <a:alphaOff val="15000"/>
                <a:satMod val="110000"/>
                <a:lumMod val="100000"/>
                <a:shade val="100000"/>
              </a:schemeClr>
            </a:gs>
            <a:gs pos="100000">
              <a:schemeClr val="accent1">
                <a:shade val="80000"/>
                <a:alpha val="50000"/>
                <a:hueOff val="-28"/>
                <a:satOff val="6008"/>
                <a:lumOff val="2890"/>
                <a:alphaOff val="1500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87268" tIns="24130" rIns="87268" bIns="24130" numCol="1" spcCol="1270" anchor="ctr" anchorCtr="0">
          <a:noAutofit/>
        </a:bodyPr>
        <a:lstStyle/>
        <a:p>
          <a:pPr lvl="0" algn="ctr" defTabSz="844550">
            <a:lnSpc>
              <a:spcPct val="90000"/>
            </a:lnSpc>
            <a:spcBef>
              <a:spcPct val="0"/>
            </a:spcBef>
            <a:spcAft>
              <a:spcPct val="35000"/>
            </a:spcAft>
          </a:pPr>
          <a:r>
            <a:rPr lang="en-US" sz="1900" kern="1200" dirty="0" smtClean="0"/>
            <a:t>Insights</a:t>
          </a:r>
          <a:endParaRPr lang="en-US" sz="1900" kern="1200" dirty="0"/>
        </a:p>
      </dsp:txBody>
      <dsp:txXfrm>
        <a:off x="1502621" y="1185121"/>
        <a:ext cx="1121279" cy="1121279"/>
      </dsp:txXfrm>
    </dsp:sp>
    <dsp:sp modelId="{19A70226-76DC-3E47-A2DD-F026087E5D2D}">
      <dsp:nvSpPr>
        <dsp:cNvPr id="0" name=""/>
        <dsp:cNvSpPr/>
      </dsp:nvSpPr>
      <dsp:spPr>
        <a:xfrm>
          <a:off x="2538980" y="952896"/>
          <a:ext cx="1585729" cy="1585729"/>
        </a:xfrm>
        <a:prstGeom prst="ellipse">
          <a:avLst/>
        </a:prstGeom>
        <a:gradFill rotWithShape="0">
          <a:gsLst>
            <a:gs pos="0">
              <a:schemeClr val="accent1">
                <a:shade val="80000"/>
                <a:alpha val="50000"/>
                <a:hueOff val="-57"/>
                <a:satOff val="12015"/>
                <a:lumOff val="5780"/>
                <a:alphaOff val="30000"/>
                <a:satMod val="103000"/>
                <a:lumMod val="102000"/>
                <a:tint val="94000"/>
              </a:schemeClr>
            </a:gs>
            <a:gs pos="50000">
              <a:schemeClr val="accent1">
                <a:shade val="80000"/>
                <a:alpha val="50000"/>
                <a:hueOff val="-57"/>
                <a:satOff val="12015"/>
                <a:lumOff val="5780"/>
                <a:alphaOff val="30000"/>
                <a:satMod val="110000"/>
                <a:lumMod val="100000"/>
                <a:shade val="100000"/>
              </a:schemeClr>
            </a:gs>
            <a:gs pos="100000">
              <a:schemeClr val="accent1">
                <a:shade val="80000"/>
                <a:alpha val="50000"/>
                <a:hueOff val="-57"/>
                <a:satOff val="12015"/>
                <a:lumOff val="5780"/>
                <a:alphaOff val="3000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87268" tIns="24130" rIns="87268" bIns="24130" numCol="1" spcCol="1270" anchor="ctr" anchorCtr="0">
          <a:noAutofit/>
        </a:bodyPr>
        <a:lstStyle/>
        <a:p>
          <a:pPr lvl="0" algn="ctr" defTabSz="844550">
            <a:lnSpc>
              <a:spcPct val="90000"/>
            </a:lnSpc>
            <a:spcBef>
              <a:spcPct val="0"/>
            </a:spcBef>
            <a:spcAft>
              <a:spcPct val="35000"/>
            </a:spcAft>
          </a:pPr>
          <a:r>
            <a:rPr lang="en-US" sz="1900" kern="1200" dirty="0" smtClean="0"/>
            <a:t>Solutions</a:t>
          </a:r>
          <a:endParaRPr lang="en-US" sz="1900" kern="1200" dirty="0"/>
        </a:p>
      </dsp:txBody>
      <dsp:txXfrm>
        <a:off x="2771205" y="1185121"/>
        <a:ext cx="1121279" cy="1121279"/>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0B4B0-DA4A-114C-9BEC-6AC21051156A}" type="datetimeFigureOut">
              <a:rPr lang="en-US" smtClean="0"/>
              <a:t>5/21/16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E265EA-1803-5348-815D-9BD03E5034D9}" type="slidenum">
              <a:rPr lang="en-US" smtClean="0"/>
              <a:t>‹#›</a:t>
            </a:fld>
            <a:endParaRPr lang="en-US"/>
          </a:p>
        </p:txBody>
      </p:sp>
    </p:spTree>
    <p:extLst>
      <p:ext uri="{BB962C8B-B14F-4D97-AF65-F5344CB8AC3E}">
        <p14:creationId xmlns:p14="http://schemas.microsoft.com/office/powerpoint/2010/main" val="209611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499DFB-B5E2-8940-B2EE-616208C38865}" type="slidenum">
              <a:rPr lang="en-US"/>
              <a:pPr/>
              <a:t>6</a:t>
            </a:fld>
            <a:endParaRPr lang="en-US"/>
          </a:p>
        </p:txBody>
      </p:sp>
      <p:sp>
        <p:nvSpPr>
          <p:cNvPr id="10229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2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360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C9944A-D401-C643-96DC-2F4D6D628969}" type="slidenum">
              <a:rPr lang="en-US"/>
              <a:pPr/>
              <a:t>25</a:t>
            </a:fld>
            <a:endParaRPr lang="en-US"/>
          </a:p>
        </p:txBody>
      </p:sp>
      <p:sp>
        <p:nvSpPr>
          <p:cNvPr id="10434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43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8272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53602-F04A-8D41-BDBC-FFD96BE765FA}" type="slidenum">
              <a:rPr lang="en-US"/>
              <a:pPr/>
              <a:t>26</a:t>
            </a:fld>
            <a:endParaRPr lang="en-US"/>
          </a:p>
        </p:txBody>
      </p:sp>
      <p:sp>
        <p:nvSpPr>
          <p:cNvPr id="17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3839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4D5FFB-1060-2240-A69E-775A1F687AF4}" type="slidenum">
              <a:rPr lang="en-US"/>
              <a:pPr/>
              <a:t>27</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0508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760921-7A47-BA4C-89A3-4E2D0DD36F40}" type="slidenum">
              <a:rPr lang="en-US"/>
              <a:pPr/>
              <a:t>28</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20346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7870D2-6C30-2641-B198-1A4FA5AB6316}" type="slidenum">
              <a:rPr lang="en-US"/>
              <a:pPr/>
              <a:t>29</a:t>
            </a:fld>
            <a:endParaRPr lang="en-US"/>
          </a:p>
        </p:txBody>
      </p:sp>
      <p:sp>
        <p:nvSpPr>
          <p:cNvPr id="22530"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253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843213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46AC57-7555-A44A-B7AD-670D876EEE06}" type="slidenum">
              <a:rPr lang="en-US"/>
              <a:pPr/>
              <a:t>30</a:t>
            </a:fld>
            <a:endParaRPr lang="en-US"/>
          </a:p>
        </p:txBody>
      </p:sp>
      <p:sp>
        <p:nvSpPr>
          <p:cNvPr id="24578"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4579"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906675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D0F229-8CD1-514F-8D59-1363D2885408}" type="slidenum">
              <a:rPr lang="en-US"/>
              <a:pPr/>
              <a:t>31</a:t>
            </a:fld>
            <a:endParaRPr lang="en-US"/>
          </a:p>
        </p:txBody>
      </p:sp>
      <p:sp>
        <p:nvSpPr>
          <p:cNvPr id="26626" name="Rectangle 2"/>
          <p:cNvSpPr>
            <a:spLocks noGrp="1" noRot="1" noChangeAspect="1" noChangeArrowheads="1" noTextEdit="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6627"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739691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5166EE-CBDC-4B4F-8B40-DFDCB24FD5A0}" type="slidenum">
              <a:rPr lang="en-US"/>
              <a:pPr/>
              <a:t>7</a:t>
            </a:fld>
            <a:endParaRPr lang="en-US"/>
          </a:p>
        </p:txBody>
      </p:sp>
      <p:sp>
        <p:nvSpPr>
          <p:cNvPr id="1035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35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85300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85372" indent="-302066" eaLnBrk="0" hangingPunct="0">
              <a:defRPr>
                <a:solidFill>
                  <a:schemeClr val="tx1"/>
                </a:solidFill>
                <a:latin typeface="Arial" charset="0"/>
                <a:ea typeface="ＭＳ Ｐゴシック" charset="0"/>
              </a:defRPr>
            </a:lvl2pPr>
            <a:lvl3pPr marL="1208265" indent="-241653" eaLnBrk="0" hangingPunct="0">
              <a:defRPr>
                <a:solidFill>
                  <a:schemeClr val="tx1"/>
                </a:solidFill>
                <a:latin typeface="Arial" charset="0"/>
                <a:ea typeface="ＭＳ Ｐゴシック" charset="0"/>
              </a:defRPr>
            </a:lvl3pPr>
            <a:lvl4pPr marL="1691571" indent="-241653" eaLnBrk="0" hangingPunct="0">
              <a:defRPr>
                <a:solidFill>
                  <a:schemeClr val="tx1"/>
                </a:solidFill>
                <a:latin typeface="Arial" charset="0"/>
                <a:ea typeface="ＭＳ Ｐゴシック" charset="0"/>
              </a:defRPr>
            </a:lvl4pPr>
            <a:lvl5pPr marL="2174878" indent="-241653" eaLnBrk="0" hangingPunct="0">
              <a:defRPr>
                <a:solidFill>
                  <a:schemeClr val="tx1"/>
                </a:solidFill>
                <a:latin typeface="Arial" charset="0"/>
                <a:ea typeface="ＭＳ Ｐゴシック" charset="0"/>
              </a:defRPr>
            </a:lvl5pPr>
            <a:lvl6pPr marL="2658184" indent="-241653" eaLnBrk="0" fontAlgn="base" hangingPunct="0">
              <a:spcBef>
                <a:spcPct val="0"/>
              </a:spcBef>
              <a:spcAft>
                <a:spcPct val="0"/>
              </a:spcAft>
              <a:defRPr>
                <a:solidFill>
                  <a:schemeClr val="tx1"/>
                </a:solidFill>
                <a:latin typeface="Arial" charset="0"/>
                <a:ea typeface="ＭＳ Ｐゴシック" charset="0"/>
              </a:defRPr>
            </a:lvl6pPr>
            <a:lvl7pPr marL="3141490" indent="-241653" eaLnBrk="0" fontAlgn="base" hangingPunct="0">
              <a:spcBef>
                <a:spcPct val="0"/>
              </a:spcBef>
              <a:spcAft>
                <a:spcPct val="0"/>
              </a:spcAft>
              <a:defRPr>
                <a:solidFill>
                  <a:schemeClr val="tx1"/>
                </a:solidFill>
                <a:latin typeface="Arial" charset="0"/>
                <a:ea typeface="ＭＳ Ｐゴシック" charset="0"/>
              </a:defRPr>
            </a:lvl7pPr>
            <a:lvl8pPr marL="3624796" indent="-241653" eaLnBrk="0" fontAlgn="base" hangingPunct="0">
              <a:spcBef>
                <a:spcPct val="0"/>
              </a:spcBef>
              <a:spcAft>
                <a:spcPct val="0"/>
              </a:spcAft>
              <a:defRPr>
                <a:solidFill>
                  <a:schemeClr val="tx1"/>
                </a:solidFill>
                <a:latin typeface="Arial" charset="0"/>
                <a:ea typeface="ＭＳ Ｐゴシック" charset="0"/>
              </a:defRPr>
            </a:lvl8pPr>
            <a:lvl9pPr marL="4108102" indent="-241653"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A49DCCA-7BA1-BE44-9B60-BABC7D881F6C}" type="slidenum">
              <a:rPr lang="en-US"/>
              <a:pPr eaLnBrk="1" hangingPunct="1"/>
              <a:t>9</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64874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615A8B-3442-C947-A839-A940D1FDB1C1}" type="slidenum">
              <a:rPr lang="en-US"/>
              <a:pPr/>
              <a:t>13</a:t>
            </a:fld>
            <a:endParaRPr lang="en-US"/>
          </a:p>
        </p:txBody>
      </p:sp>
      <p:sp>
        <p:nvSpPr>
          <p:cNvPr id="92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22778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ABF396-B5C5-3347-9A59-05160141AA86}" type="slidenum">
              <a:rPr lang="en-US"/>
              <a:pPr/>
              <a:t>14</a:t>
            </a:fld>
            <a:endParaRPr lang="en-US"/>
          </a:p>
        </p:txBody>
      </p:sp>
      <p:sp>
        <p:nvSpPr>
          <p:cNvPr id="13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55072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2531" name="Notes Placeholder 2"/>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defRPr/>
            </a:pPr>
            <a:r>
              <a:rPr lang="en-US" smtClean="0">
                <a:latin typeface="Calibri" charset="0"/>
              </a:rPr>
              <a:t>This is important – many different groups (K-12, informal, research institutions, data visualization people, software developers, etc., use the term differently.  It is used differently in scientific literature versus educational literature.  There is no </a:t>
            </a:r>
            <a:r>
              <a:rPr lang="ja-JP" altLang="en-US" smtClean="0">
                <a:latin typeface="Calibri" charset="0"/>
              </a:rPr>
              <a:t>“</a:t>
            </a:r>
            <a:r>
              <a:rPr lang="en-US" smtClean="0">
                <a:latin typeface="Calibri" charset="0"/>
              </a:rPr>
              <a:t>official</a:t>
            </a:r>
            <a:r>
              <a:rPr lang="ja-JP" altLang="en-US" smtClean="0">
                <a:latin typeface="Calibri" charset="0"/>
              </a:rPr>
              <a:t>”</a:t>
            </a:r>
            <a:r>
              <a:rPr lang="en-US" smtClean="0">
                <a:latin typeface="Calibri" charset="0"/>
              </a:rPr>
              <a:t> definition of data.  In order to cover the wide variety of information we work with in informal environments, we define data very broadly.  </a:t>
            </a:r>
          </a:p>
        </p:txBody>
      </p:sp>
      <p:sp>
        <p:nvSpPr>
          <p:cNvPr id="22532" name="Header Placeholder 3"/>
          <p:cNvSpPr>
            <a:spLocks noGrp="1"/>
          </p:cNvSpPr>
          <p:nvPr>
            <p:ph type="hdr" sz="quarter"/>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85372" indent="-302066" eaLnBrk="0" hangingPunct="0">
              <a:defRPr>
                <a:solidFill>
                  <a:schemeClr val="tx1"/>
                </a:solidFill>
                <a:latin typeface="Arial" charset="0"/>
                <a:ea typeface="ＭＳ Ｐゴシック" charset="0"/>
              </a:defRPr>
            </a:lvl2pPr>
            <a:lvl3pPr marL="1208265" indent="-241653" eaLnBrk="0" hangingPunct="0">
              <a:defRPr>
                <a:solidFill>
                  <a:schemeClr val="tx1"/>
                </a:solidFill>
                <a:latin typeface="Arial" charset="0"/>
                <a:ea typeface="ＭＳ Ｐゴシック" charset="0"/>
              </a:defRPr>
            </a:lvl3pPr>
            <a:lvl4pPr marL="1691571" indent="-241653" eaLnBrk="0" hangingPunct="0">
              <a:defRPr>
                <a:solidFill>
                  <a:schemeClr val="tx1"/>
                </a:solidFill>
                <a:latin typeface="Arial" charset="0"/>
                <a:ea typeface="ＭＳ Ｐゴシック" charset="0"/>
              </a:defRPr>
            </a:lvl4pPr>
            <a:lvl5pPr marL="2174878" indent="-241653" eaLnBrk="0" hangingPunct="0">
              <a:defRPr>
                <a:solidFill>
                  <a:schemeClr val="tx1"/>
                </a:solidFill>
                <a:latin typeface="Arial" charset="0"/>
                <a:ea typeface="ＭＳ Ｐゴシック" charset="0"/>
              </a:defRPr>
            </a:lvl5pPr>
            <a:lvl6pPr marL="2658184" indent="-241653" eaLnBrk="0" fontAlgn="base" hangingPunct="0">
              <a:spcBef>
                <a:spcPct val="0"/>
              </a:spcBef>
              <a:spcAft>
                <a:spcPct val="0"/>
              </a:spcAft>
              <a:defRPr>
                <a:solidFill>
                  <a:schemeClr val="tx1"/>
                </a:solidFill>
                <a:latin typeface="Arial" charset="0"/>
                <a:ea typeface="ＭＳ Ｐゴシック" charset="0"/>
              </a:defRPr>
            </a:lvl6pPr>
            <a:lvl7pPr marL="3141490" indent="-241653" eaLnBrk="0" fontAlgn="base" hangingPunct="0">
              <a:spcBef>
                <a:spcPct val="0"/>
              </a:spcBef>
              <a:spcAft>
                <a:spcPct val="0"/>
              </a:spcAft>
              <a:defRPr>
                <a:solidFill>
                  <a:schemeClr val="tx1"/>
                </a:solidFill>
                <a:latin typeface="Arial" charset="0"/>
                <a:ea typeface="ＭＳ Ｐゴシック" charset="0"/>
              </a:defRPr>
            </a:lvl7pPr>
            <a:lvl8pPr marL="3624796" indent="-241653" eaLnBrk="0" fontAlgn="base" hangingPunct="0">
              <a:spcBef>
                <a:spcPct val="0"/>
              </a:spcBef>
              <a:spcAft>
                <a:spcPct val="0"/>
              </a:spcAft>
              <a:defRPr>
                <a:solidFill>
                  <a:schemeClr val="tx1"/>
                </a:solidFill>
                <a:latin typeface="Arial" charset="0"/>
                <a:ea typeface="ＭＳ Ｐゴシック" charset="0"/>
              </a:defRPr>
            </a:lvl8pPr>
            <a:lvl9pPr marL="4108102" indent="-241653"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mtClean="0"/>
              <a:t>Module 4. Session 1</a:t>
            </a:r>
          </a:p>
        </p:txBody>
      </p:sp>
      <p:sp>
        <p:nvSpPr>
          <p:cNvPr id="22533" name="Footer Placeholder 4"/>
          <p:cNvSpPr>
            <a:spLocks noGrp="1"/>
          </p:cNvSpPr>
          <p:nvPr>
            <p:ph type="ftr" sz="quarter" idx="4"/>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85372" indent="-302066" eaLnBrk="0" hangingPunct="0">
              <a:defRPr>
                <a:solidFill>
                  <a:schemeClr val="tx1"/>
                </a:solidFill>
                <a:latin typeface="Arial" charset="0"/>
                <a:ea typeface="ＭＳ Ｐゴシック" charset="0"/>
              </a:defRPr>
            </a:lvl2pPr>
            <a:lvl3pPr marL="1208265" indent="-241653" eaLnBrk="0" hangingPunct="0">
              <a:defRPr>
                <a:solidFill>
                  <a:schemeClr val="tx1"/>
                </a:solidFill>
                <a:latin typeface="Arial" charset="0"/>
                <a:ea typeface="ＭＳ Ｐゴシック" charset="0"/>
              </a:defRPr>
            </a:lvl3pPr>
            <a:lvl4pPr marL="1691571" indent="-241653" eaLnBrk="0" hangingPunct="0">
              <a:defRPr>
                <a:solidFill>
                  <a:schemeClr val="tx1"/>
                </a:solidFill>
                <a:latin typeface="Arial" charset="0"/>
                <a:ea typeface="ＭＳ Ｐゴシック" charset="0"/>
              </a:defRPr>
            </a:lvl4pPr>
            <a:lvl5pPr marL="2174878" indent="-241653" eaLnBrk="0" hangingPunct="0">
              <a:defRPr>
                <a:solidFill>
                  <a:schemeClr val="tx1"/>
                </a:solidFill>
                <a:latin typeface="Arial" charset="0"/>
                <a:ea typeface="ＭＳ Ｐゴシック" charset="0"/>
              </a:defRPr>
            </a:lvl5pPr>
            <a:lvl6pPr marL="2658184" indent="-241653" eaLnBrk="0" fontAlgn="base" hangingPunct="0">
              <a:spcBef>
                <a:spcPct val="0"/>
              </a:spcBef>
              <a:spcAft>
                <a:spcPct val="0"/>
              </a:spcAft>
              <a:defRPr>
                <a:solidFill>
                  <a:schemeClr val="tx1"/>
                </a:solidFill>
                <a:latin typeface="Arial" charset="0"/>
                <a:ea typeface="ＭＳ Ｐゴシック" charset="0"/>
              </a:defRPr>
            </a:lvl6pPr>
            <a:lvl7pPr marL="3141490" indent="-241653" eaLnBrk="0" fontAlgn="base" hangingPunct="0">
              <a:spcBef>
                <a:spcPct val="0"/>
              </a:spcBef>
              <a:spcAft>
                <a:spcPct val="0"/>
              </a:spcAft>
              <a:defRPr>
                <a:solidFill>
                  <a:schemeClr val="tx1"/>
                </a:solidFill>
                <a:latin typeface="Arial" charset="0"/>
                <a:ea typeface="ＭＳ Ｐゴシック" charset="0"/>
              </a:defRPr>
            </a:lvl7pPr>
            <a:lvl8pPr marL="3624796" indent="-241653" eaLnBrk="0" fontAlgn="base" hangingPunct="0">
              <a:spcBef>
                <a:spcPct val="0"/>
              </a:spcBef>
              <a:spcAft>
                <a:spcPct val="0"/>
              </a:spcAft>
              <a:defRPr>
                <a:solidFill>
                  <a:schemeClr val="tx1"/>
                </a:solidFill>
                <a:latin typeface="Arial" charset="0"/>
                <a:ea typeface="ＭＳ Ｐゴシック" charset="0"/>
              </a:defRPr>
            </a:lvl8pPr>
            <a:lvl9pPr marL="4108102" indent="-241653"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mtClean="0"/>
              <a:t>Reflecting on Practice</a:t>
            </a:r>
          </a:p>
        </p:txBody>
      </p:sp>
      <p:sp>
        <p:nvSpPr>
          <p:cNvPr id="22534" name="Slide Number Placeholder 5"/>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85372" indent="-302066" eaLnBrk="0" hangingPunct="0">
              <a:defRPr>
                <a:solidFill>
                  <a:schemeClr val="tx1"/>
                </a:solidFill>
                <a:latin typeface="Arial" charset="0"/>
                <a:ea typeface="ＭＳ Ｐゴシック" charset="0"/>
              </a:defRPr>
            </a:lvl2pPr>
            <a:lvl3pPr marL="1208265" indent="-241653" eaLnBrk="0" hangingPunct="0">
              <a:defRPr>
                <a:solidFill>
                  <a:schemeClr val="tx1"/>
                </a:solidFill>
                <a:latin typeface="Arial" charset="0"/>
                <a:ea typeface="ＭＳ Ｐゴシック" charset="0"/>
              </a:defRPr>
            </a:lvl3pPr>
            <a:lvl4pPr marL="1691571" indent="-241653" eaLnBrk="0" hangingPunct="0">
              <a:defRPr>
                <a:solidFill>
                  <a:schemeClr val="tx1"/>
                </a:solidFill>
                <a:latin typeface="Arial" charset="0"/>
                <a:ea typeface="ＭＳ Ｐゴシック" charset="0"/>
              </a:defRPr>
            </a:lvl4pPr>
            <a:lvl5pPr marL="2174878" indent="-241653" eaLnBrk="0" hangingPunct="0">
              <a:defRPr>
                <a:solidFill>
                  <a:schemeClr val="tx1"/>
                </a:solidFill>
                <a:latin typeface="Arial" charset="0"/>
                <a:ea typeface="ＭＳ Ｐゴシック" charset="0"/>
              </a:defRPr>
            </a:lvl5pPr>
            <a:lvl6pPr marL="2658184" indent="-241653" eaLnBrk="0" fontAlgn="base" hangingPunct="0">
              <a:spcBef>
                <a:spcPct val="0"/>
              </a:spcBef>
              <a:spcAft>
                <a:spcPct val="0"/>
              </a:spcAft>
              <a:defRPr>
                <a:solidFill>
                  <a:schemeClr val="tx1"/>
                </a:solidFill>
                <a:latin typeface="Arial" charset="0"/>
                <a:ea typeface="ＭＳ Ｐゴシック" charset="0"/>
              </a:defRPr>
            </a:lvl6pPr>
            <a:lvl7pPr marL="3141490" indent="-241653" eaLnBrk="0" fontAlgn="base" hangingPunct="0">
              <a:spcBef>
                <a:spcPct val="0"/>
              </a:spcBef>
              <a:spcAft>
                <a:spcPct val="0"/>
              </a:spcAft>
              <a:defRPr>
                <a:solidFill>
                  <a:schemeClr val="tx1"/>
                </a:solidFill>
                <a:latin typeface="Arial" charset="0"/>
                <a:ea typeface="ＭＳ Ｐゴシック" charset="0"/>
              </a:defRPr>
            </a:lvl7pPr>
            <a:lvl8pPr marL="3624796" indent="-241653" eaLnBrk="0" fontAlgn="base" hangingPunct="0">
              <a:spcBef>
                <a:spcPct val="0"/>
              </a:spcBef>
              <a:spcAft>
                <a:spcPct val="0"/>
              </a:spcAft>
              <a:defRPr>
                <a:solidFill>
                  <a:schemeClr val="tx1"/>
                </a:solidFill>
                <a:latin typeface="Arial" charset="0"/>
                <a:ea typeface="ＭＳ Ｐゴシック" charset="0"/>
              </a:defRPr>
            </a:lvl8pPr>
            <a:lvl9pPr marL="4108102" indent="-241653"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C798F26F-5265-0746-9548-13FB93C06132}" type="slidenum">
              <a:rPr lang="en-US" smtClean="0"/>
              <a:pPr eaLnBrk="1" hangingPunct="1">
                <a:defRPr/>
              </a:pPr>
              <a:t>19</a:t>
            </a:fld>
            <a:endParaRPr lang="en-US" smtClean="0"/>
          </a:p>
        </p:txBody>
      </p:sp>
    </p:spTree>
    <p:extLst>
      <p:ext uri="{BB962C8B-B14F-4D97-AF65-F5344CB8AC3E}">
        <p14:creationId xmlns:p14="http://schemas.microsoft.com/office/powerpoint/2010/main" val="208828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47FACC-D761-9C44-B07B-389473B0463B}" type="slidenum">
              <a:rPr lang="en-US"/>
              <a:pPr/>
              <a:t>20</a:t>
            </a:fld>
            <a:endParaRPr lang="en-US"/>
          </a:p>
        </p:txBody>
      </p:sp>
      <p:sp>
        <p:nvSpPr>
          <p:cNvPr id="10321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32195" name="Rectangle 3"/>
          <p:cNvSpPr>
            <a:spLocks noGrp="1" noChangeArrowheads="1"/>
          </p:cNvSpPr>
          <p:nvPr>
            <p:ph type="body" idx="1"/>
          </p:nvPr>
        </p:nvSpPr>
        <p:spPr/>
        <p:txBody>
          <a:bodyPr/>
          <a:lstStyle/>
          <a:p>
            <a:r>
              <a:rPr lang="en-US"/>
              <a:t>Educator Survey: </a:t>
            </a:r>
          </a:p>
          <a:p>
            <a:r>
              <a:rPr lang="en-US"/>
              <a:t>Q3: What characteristics are important when you teach using RTD? Data presented visually 4.3 (#3/11)</a:t>
            </a:r>
          </a:p>
          <a:p>
            <a:r>
              <a:rPr lang="en-US"/>
              <a:t>Q8: What RTD related activities are you likely to engage in?  Finding data in visual formats 73%</a:t>
            </a:r>
          </a:p>
          <a:p>
            <a:endParaRPr lang="en-US"/>
          </a:p>
          <a:p>
            <a:r>
              <a:rPr lang="en-US"/>
              <a:t>This study</a:t>
            </a:r>
            <a:r>
              <a:rPr lang="ja-JP" altLang="en-US">
                <a:latin typeface="Arial"/>
              </a:rPr>
              <a:t>’</a:t>
            </a:r>
            <a:r>
              <a:rPr lang="en-US"/>
              <a:t>s results show a gap between stakeholders</a:t>
            </a:r>
            <a:r>
              <a:rPr lang="ja-JP" altLang="en-US">
                <a:latin typeface="Arial"/>
              </a:rPr>
              <a:t>’</a:t>
            </a:r>
            <a:r>
              <a:rPr lang="en-US"/>
              <a:t> views that high-school should be the primary target and teachers</a:t>
            </a:r>
            <a:r>
              <a:rPr lang="ja-JP" altLang="en-US">
                <a:latin typeface="Arial"/>
              </a:rPr>
              <a:t>’</a:t>
            </a:r>
            <a:r>
              <a:rPr lang="en-US"/>
              <a:t> and other data that indicate that middle-school would be the better primary target, especially for NERRS. Although more high-school teachers attended the focus groups than middle-school teachers (56% vs. 43% respectively), in comparing the two groups</a:t>
            </a:r>
            <a:r>
              <a:rPr lang="ja-JP" altLang="en-US">
                <a:latin typeface="Arial"/>
              </a:rPr>
              <a:t>’</a:t>
            </a:r>
            <a:r>
              <a:rPr lang="en-US"/>
              <a:t> responses to the online survey we found that middle-school teachers were more likely to:</a:t>
            </a:r>
          </a:p>
          <a:p>
            <a:r>
              <a:rPr lang="en-US"/>
              <a:t>have student use computers at school as part of their lessons</a:t>
            </a:r>
          </a:p>
          <a:p>
            <a:r>
              <a:rPr lang="en-US"/>
              <a:t>have students use the Internet/websites at school as part of their lessons</a:t>
            </a:r>
          </a:p>
          <a:p>
            <a:r>
              <a:rPr lang="en-US"/>
              <a:t>have students use real-time data (mostly student-collected data) as part of their lessons </a:t>
            </a:r>
            <a:r>
              <a:rPr lang="en-US" i="1"/>
              <a:t>(see the full report)</a:t>
            </a:r>
            <a:r>
              <a:rPr lang="en-US"/>
              <a:t>.</a:t>
            </a:r>
          </a:p>
          <a:p>
            <a:endParaRPr lang="en-US"/>
          </a:p>
          <a:p>
            <a:pPr>
              <a:spcBef>
                <a:spcPct val="0"/>
              </a:spcBef>
            </a:pPr>
            <a:r>
              <a:rPr lang="en-US" sz="1900">
                <a:latin typeface="Times New Roman" charset="0"/>
              </a:rPr>
              <a:t>Main point: middle school students are more likely to  collect their own data, while high school students will spend more time on data analysis.</a:t>
            </a:r>
          </a:p>
        </p:txBody>
      </p:sp>
    </p:spTree>
    <p:extLst>
      <p:ext uri="{BB962C8B-B14F-4D97-AF65-F5344CB8AC3E}">
        <p14:creationId xmlns:p14="http://schemas.microsoft.com/office/powerpoint/2010/main" val="98953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7CEDEB-9344-A946-80F8-D88DDB3C3282}" type="slidenum">
              <a:rPr lang="en-US"/>
              <a:pPr/>
              <a:t>22</a:t>
            </a:fld>
            <a:endParaRPr lang="en-US"/>
          </a:p>
        </p:txBody>
      </p:sp>
      <p:sp>
        <p:nvSpPr>
          <p:cNvPr id="7301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30115" name="Rectangle 3"/>
          <p:cNvSpPr>
            <a:spLocks noGrp="1" noChangeArrowheads="1"/>
          </p:cNvSpPr>
          <p:nvPr>
            <p:ph type="body" idx="1"/>
          </p:nvPr>
        </p:nvSpPr>
        <p:spPr/>
        <p:txBody>
          <a:bodyPr/>
          <a:lstStyle/>
          <a:p>
            <a:pPr>
              <a:spcBef>
                <a:spcPct val="0"/>
              </a:spcBef>
            </a:pPr>
            <a:r>
              <a:rPr lang="en-US" sz="1900"/>
              <a:t>At each level, what is the audience and the challenge to visualization?</a:t>
            </a:r>
          </a:p>
          <a:p>
            <a:pPr>
              <a:spcBef>
                <a:spcPct val="0"/>
              </a:spcBef>
            </a:pPr>
            <a:r>
              <a:rPr lang="en-US" sz="1900"/>
              <a:t>For example, how does a scientists read and use data?</a:t>
            </a:r>
          </a:p>
        </p:txBody>
      </p:sp>
    </p:spTree>
    <p:extLst>
      <p:ext uri="{BB962C8B-B14F-4D97-AF65-F5344CB8AC3E}">
        <p14:creationId xmlns:p14="http://schemas.microsoft.com/office/powerpoint/2010/main" val="1452014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7CEDEB-9344-A946-80F8-D88DDB3C3282}" type="slidenum">
              <a:rPr lang="en-US"/>
              <a:pPr/>
              <a:t>23</a:t>
            </a:fld>
            <a:endParaRPr lang="en-US"/>
          </a:p>
        </p:txBody>
      </p:sp>
      <p:sp>
        <p:nvSpPr>
          <p:cNvPr id="7301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30115" name="Rectangle 3"/>
          <p:cNvSpPr>
            <a:spLocks noGrp="1" noChangeArrowheads="1"/>
          </p:cNvSpPr>
          <p:nvPr>
            <p:ph type="body" idx="1"/>
          </p:nvPr>
        </p:nvSpPr>
        <p:spPr/>
        <p:txBody>
          <a:bodyPr/>
          <a:lstStyle/>
          <a:p>
            <a:pPr>
              <a:spcBef>
                <a:spcPct val="0"/>
              </a:spcBef>
            </a:pPr>
            <a:r>
              <a:rPr lang="en-US" sz="1900"/>
              <a:t>At each level, what is the audience and the challenge to visualization?</a:t>
            </a:r>
          </a:p>
          <a:p>
            <a:pPr>
              <a:spcBef>
                <a:spcPct val="0"/>
              </a:spcBef>
            </a:pPr>
            <a:r>
              <a:rPr lang="en-US" sz="1900"/>
              <a:t>For example, how does a scientists read and use data?</a:t>
            </a:r>
          </a:p>
        </p:txBody>
      </p:sp>
    </p:spTree>
    <p:extLst>
      <p:ext uri="{BB962C8B-B14F-4D97-AF65-F5344CB8AC3E}">
        <p14:creationId xmlns:p14="http://schemas.microsoft.com/office/powerpoint/2010/main" val="103578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1398634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141981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1024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492797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1754337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194981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2142281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62185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1905710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1708405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DF600-62A1-184E-92E0-B220AC2671D0}" type="slidenum">
              <a:rPr lang="en-US" smtClean="0"/>
              <a:t>‹#›</a:t>
            </a:fld>
            <a:endParaRPr lang="en-US"/>
          </a:p>
        </p:txBody>
      </p:sp>
    </p:spTree>
    <p:extLst>
      <p:ext uri="{BB962C8B-B14F-4D97-AF65-F5344CB8AC3E}">
        <p14:creationId xmlns:p14="http://schemas.microsoft.com/office/powerpoint/2010/main" val="13073317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977537"/>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458410"/>
            <a:ext cx="7886700" cy="4718553"/>
          </a:xfrm>
          <a:prstGeom prst="rect">
            <a:avLst/>
          </a:prstGeom>
        </p:spPr>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1076446" y="6356351"/>
            <a:ext cx="3298784" cy="365125"/>
          </a:xfrm>
          <a:prstGeom prst="rect">
            <a:avLst/>
          </a:prstGeom>
        </p:spPr>
        <p:txBody>
          <a:bodyPr vert="horz" lIns="91440" tIns="45720" rIns="91440" bIns="45720" rtlCol="0" anchor="ctr"/>
          <a:lstStyle>
            <a:lvl1pPr algn="ctr">
              <a:defRPr sz="1200">
                <a:solidFill>
                  <a:schemeClr val="bg1">
                    <a:lumMod val="95000"/>
                  </a:schemeClr>
                </a:solidFill>
              </a:defRPr>
            </a:lvl1pPr>
          </a:lstStyle>
          <a:p>
            <a:endParaRPr lang="en-US"/>
          </a:p>
        </p:txBody>
      </p:sp>
      <p:sp>
        <p:nvSpPr>
          <p:cNvPr id="6" name="Slide Number Placeholder 5"/>
          <p:cNvSpPr>
            <a:spLocks noGrp="1"/>
          </p:cNvSpPr>
          <p:nvPr>
            <p:ph type="sldNum" sz="quarter" idx="4"/>
          </p:nvPr>
        </p:nvSpPr>
        <p:spPr>
          <a:xfrm>
            <a:off x="5555124" y="6356351"/>
            <a:ext cx="591032" cy="365125"/>
          </a:xfrm>
          <a:prstGeom prst="rect">
            <a:avLst/>
          </a:prstGeom>
        </p:spPr>
        <p:txBody>
          <a:bodyPr vert="horz" lIns="91440" tIns="45720" rIns="91440" bIns="45720" rtlCol="0" anchor="ctr"/>
          <a:lstStyle>
            <a:lvl1pPr algn="r">
              <a:defRPr sz="1200">
                <a:solidFill>
                  <a:schemeClr val="bg1">
                    <a:lumMod val="95000"/>
                  </a:schemeClr>
                </a:solidFill>
              </a:defRPr>
            </a:lvl1pPr>
          </a:lstStyle>
          <a:p>
            <a:fld id="{7F3DF600-62A1-184E-92E0-B220AC2671D0}" type="slidenum">
              <a:rPr lang="en-US" smtClean="0"/>
              <a:pPr/>
              <a:t>‹#›</a:t>
            </a:fld>
            <a:endParaRPr lang="en-US"/>
          </a:p>
        </p:txBody>
      </p:sp>
    </p:spTree>
    <p:extLst>
      <p:ext uri="{BB962C8B-B14F-4D97-AF65-F5344CB8AC3E}">
        <p14:creationId xmlns:p14="http://schemas.microsoft.com/office/powerpoint/2010/main" val="521525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ov"/><Relationship Id="rId2" Type="http://schemas.openxmlformats.org/officeDocument/2006/relationships/video" Target="../media/media1.mo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5.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037" y="1699022"/>
            <a:ext cx="5111794" cy="1790700"/>
          </a:xfrm>
        </p:spPr>
        <p:txBody>
          <a:bodyPr>
            <a:noAutofit/>
          </a:bodyPr>
          <a:lstStyle/>
          <a:p>
            <a:r>
              <a:rPr lang="en-US" sz="4000" b="1" dirty="0" smtClean="0"/>
              <a:t>Designing </a:t>
            </a:r>
            <a:r>
              <a:rPr lang="en-US" sz="4000" b="1" smtClean="0"/>
              <a:t>Educational Visualizations</a:t>
            </a:r>
            <a:endParaRPr lang="en-US" sz="4000" b="1" dirty="0"/>
          </a:p>
        </p:txBody>
      </p:sp>
      <p:sp>
        <p:nvSpPr>
          <p:cNvPr id="3" name="Subtitle 2"/>
          <p:cNvSpPr>
            <a:spLocks noGrp="1"/>
          </p:cNvSpPr>
          <p:nvPr>
            <p:ph type="subTitle" idx="1"/>
          </p:nvPr>
        </p:nvSpPr>
        <p:spPr>
          <a:xfrm>
            <a:off x="187037" y="3558778"/>
            <a:ext cx="5111794" cy="1241822"/>
          </a:xfrm>
        </p:spPr>
        <p:txBody>
          <a:bodyPr>
            <a:noAutofit/>
          </a:bodyPr>
          <a:lstStyle/>
          <a:p>
            <a:endParaRPr lang="en-US" sz="1600" b="1" dirty="0" smtClean="0"/>
          </a:p>
          <a:p>
            <a:r>
              <a:rPr lang="en-US" sz="1600" b="1" dirty="0" smtClean="0"/>
              <a:t>Sage Lichtenwalner</a:t>
            </a:r>
          </a:p>
          <a:p>
            <a:r>
              <a:rPr lang="en-US" sz="1600" b="1" smtClean="0"/>
              <a:t>Rutgers University</a:t>
            </a:r>
            <a:endParaRPr lang="en-US" sz="1600" b="1" dirty="0"/>
          </a:p>
          <a:p>
            <a:r>
              <a:rPr lang="en-US" sz="1600" b="1" dirty="0" err="1" smtClean="0"/>
              <a:t>www.oceanobservatories.org</a:t>
            </a:r>
            <a:endParaRPr lang="en-US" sz="1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090" y="855785"/>
            <a:ext cx="3904138" cy="4039699"/>
          </a:xfrm>
          <a:prstGeom prst="rect">
            <a:avLst/>
          </a:prstGeom>
          <a:effectLst>
            <a:outerShdw blurRad="50800" dist="76200" dir="2700000" algn="tl" rotWithShape="0">
              <a:prstClr val="black">
                <a:alpha val="40000"/>
              </a:prstClr>
            </a:outerShdw>
          </a:effectLst>
          <a:scene3d>
            <a:camera prst="perspectiveLeft"/>
            <a:lightRig rig="threePt" dir="t"/>
          </a:scene3d>
        </p:spPr>
      </p:pic>
    </p:spTree>
    <p:extLst>
      <p:ext uri="{BB962C8B-B14F-4D97-AF65-F5344CB8AC3E}">
        <p14:creationId xmlns:p14="http://schemas.microsoft.com/office/powerpoint/2010/main" val="1046479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2012 Undergraduate Educator Survey</a:t>
            </a:r>
            <a:endParaRPr lang="en-US" dirty="0"/>
          </a:p>
        </p:txBody>
      </p:sp>
      <p:sp>
        <p:nvSpPr>
          <p:cNvPr id="4" name="Slide Number Placeholder 3"/>
          <p:cNvSpPr>
            <a:spLocks noGrp="1"/>
          </p:cNvSpPr>
          <p:nvPr>
            <p:ph type="sldNum" sz="quarter" idx="4294967295"/>
          </p:nvPr>
        </p:nvSpPr>
        <p:spPr>
          <a:xfrm>
            <a:off x="1524000" y="6430963"/>
            <a:ext cx="381000" cy="228600"/>
          </a:xfrm>
          <a:prstGeom prst="rect">
            <a:avLst/>
          </a:prstGeom>
        </p:spPr>
        <p:txBody>
          <a:bodyPr/>
          <a:lstStyle/>
          <a:p>
            <a:pPr>
              <a:defRPr/>
            </a:pPr>
            <a:fld id="{71AED9CE-CB21-4A88-8FD0-17E70449BA98}" type="slidenum">
              <a:rPr lang="en-US" smtClean="0"/>
              <a:pPr>
                <a:defRPr/>
              </a:pPr>
              <a:t>10</a:t>
            </a:fld>
            <a:endParaRPr lang="en-US" dirty="0"/>
          </a:p>
        </p:txBody>
      </p:sp>
      <p:pic>
        <p:nvPicPr>
          <p:cNvPr id="8" name="Picture 7" descr="Survey Q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133600"/>
            <a:ext cx="6348984" cy="2840736"/>
          </a:xfrm>
          <a:prstGeom prst="rect">
            <a:avLst/>
          </a:prstGeom>
        </p:spPr>
      </p:pic>
    </p:spTree>
    <p:extLst>
      <p:ext uri="{BB962C8B-B14F-4D97-AF65-F5344CB8AC3E}">
        <p14:creationId xmlns:p14="http://schemas.microsoft.com/office/powerpoint/2010/main" val="1280494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2012 Undergraduate Educator Survey</a:t>
            </a:r>
            <a:endParaRPr lang="en-US" dirty="0"/>
          </a:p>
        </p:txBody>
      </p:sp>
      <p:sp>
        <p:nvSpPr>
          <p:cNvPr id="4" name="Slide Number Placeholder 3"/>
          <p:cNvSpPr>
            <a:spLocks noGrp="1"/>
          </p:cNvSpPr>
          <p:nvPr>
            <p:ph type="sldNum" sz="quarter" idx="4294967295"/>
          </p:nvPr>
        </p:nvSpPr>
        <p:spPr>
          <a:xfrm>
            <a:off x="1524000" y="6430963"/>
            <a:ext cx="381000" cy="228600"/>
          </a:xfrm>
          <a:prstGeom prst="rect">
            <a:avLst/>
          </a:prstGeom>
        </p:spPr>
        <p:txBody>
          <a:bodyPr/>
          <a:lstStyle/>
          <a:p>
            <a:pPr>
              <a:defRPr/>
            </a:pPr>
            <a:fld id="{71AED9CE-CB21-4A88-8FD0-17E70449BA98}" type="slidenum">
              <a:rPr lang="en-US" smtClean="0"/>
              <a:pPr>
                <a:defRPr/>
              </a:pPr>
              <a:t>11</a:t>
            </a:fld>
            <a:endParaRPr lang="en-US" dirty="0"/>
          </a:p>
        </p:txBody>
      </p:sp>
      <p:pic>
        <p:nvPicPr>
          <p:cNvPr id="9" name="Picture 8" descr="Survey Q13 v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7086600" cy="4774708"/>
          </a:xfrm>
          <a:prstGeom prst="rect">
            <a:avLst/>
          </a:prstGeom>
        </p:spPr>
      </p:pic>
    </p:spTree>
    <p:extLst>
      <p:ext uri="{BB962C8B-B14F-4D97-AF65-F5344CB8AC3E}">
        <p14:creationId xmlns:p14="http://schemas.microsoft.com/office/powerpoint/2010/main" val="1339182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Data Needs</a:t>
            </a:r>
            <a:endParaRPr lang="en-US" dirty="0"/>
          </a:p>
        </p:txBody>
      </p:sp>
      <p:sp>
        <p:nvSpPr>
          <p:cNvPr id="6" name="TextBox 5"/>
          <p:cNvSpPr txBox="1"/>
          <p:nvPr/>
        </p:nvSpPr>
        <p:spPr>
          <a:xfrm>
            <a:off x="2210567" y="3657600"/>
            <a:ext cx="1011111" cy="369332"/>
          </a:xfrm>
          <a:prstGeom prst="rect">
            <a:avLst/>
          </a:prstGeom>
          <a:noFill/>
        </p:spPr>
        <p:txBody>
          <a:bodyPr wrap="none" rtlCol="0">
            <a:spAutoFit/>
          </a:bodyPr>
          <a:lstStyle/>
          <a:p>
            <a:pPr algn="ctr"/>
            <a:r>
              <a:rPr lang="en-US" b="1" dirty="0"/>
              <a:t>Datasets</a:t>
            </a:r>
          </a:p>
        </p:txBody>
      </p:sp>
      <p:sp>
        <p:nvSpPr>
          <p:cNvPr id="7" name="TextBox 6"/>
          <p:cNvSpPr txBox="1"/>
          <p:nvPr/>
        </p:nvSpPr>
        <p:spPr>
          <a:xfrm>
            <a:off x="2162891" y="1828800"/>
            <a:ext cx="1059201" cy="369332"/>
          </a:xfrm>
          <a:prstGeom prst="rect">
            <a:avLst/>
          </a:prstGeom>
          <a:noFill/>
        </p:spPr>
        <p:txBody>
          <a:bodyPr wrap="none" rtlCol="0">
            <a:spAutoFit/>
          </a:bodyPr>
          <a:lstStyle/>
          <a:p>
            <a:pPr algn="ctr"/>
            <a:r>
              <a:rPr lang="en-US" b="1" dirty="0"/>
              <a:t>Concepts</a:t>
            </a:r>
          </a:p>
        </p:txBody>
      </p:sp>
      <p:sp>
        <p:nvSpPr>
          <p:cNvPr id="8" name="TextBox 7"/>
          <p:cNvSpPr txBox="1"/>
          <p:nvPr/>
        </p:nvSpPr>
        <p:spPr>
          <a:xfrm>
            <a:off x="5515882" y="3657600"/>
            <a:ext cx="1170668" cy="369332"/>
          </a:xfrm>
          <a:prstGeom prst="rect">
            <a:avLst/>
          </a:prstGeom>
          <a:noFill/>
        </p:spPr>
        <p:txBody>
          <a:bodyPr wrap="square" rtlCol="0">
            <a:spAutoFit/>
          </a:bodyPr>
          <a:lstStyle/>
          <a:p>
            <a:pPr algn="ctr"/>
            <a:r>
              <a:rPr lang="en-US" b="1" dirty="0"/>
              <a:t>Analyses</a:t>
            </a:r>
          </a:p>
        </p:txBody>
      </p:sp>
      <p:sp>
        <p:nvSpPr>
          <p:cNvPr id="9" name="TextBox 8"/>
          <p:cNvSpPr txBox="1"/>
          <p:nvPr/>
        </p:nvSpPr>
        <p:spPr>
          <a:xfrm>
            <a:off x="5678438" y="1828800"/>
            <a:ext cx="663964" cy="369332"/>
          </a:xfrm>
          <a:prstGeom prst="rect">
            <a:avLst/>
          </a:prstGeom>
          <a:noFill/>
        </p:spPr>
        <p:txBody>
          <a:bodyPr wrap="none" rtlCol="0">
            <a:spAutoFit/>
          </a:bodyPr>
          <a:lstStyle/>
          <a:p>
            <a:pPr algn="ctr"/>
            <a:r>
              <a:rPr lang="en-US" b="1" dirty="0"/>
              <a:t>Skills</a:t>
            </a:r>
          </a:p>
        </p:txBody>
      </p:sp>
      <p:cxnSp>
        <p:nvCxnSpPr>
          <p:cNvPr id="11" name="Straight Connector 10"/>
          <p:cNvCxnSpPr/>
          <p:nvPr/>
        </p:nvCxnSpPr>
        <p:spPr bwMode="auto">
          <a:xfrm>
            <a:off x="4514850" y="1885950"/>
            <a:ext cx="0" cy="3429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474009" y="3576918"/>
            <a:ext cx="804134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59529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sz="3675" dirty="0"/>
              <a:t>Design Frameworks: Backwards Design </a:t>
            </a:r>
            <a:r>
              <a:rPr lang="en-US" sz="1800" dirty="0"/>
              <a:t/>
            </a:r>
            <a:br>
              <a:rPr lang="en-US" sz="1800" dirty="0"/>
            </a:br>
            <a:r>
              <a:rPr lang="en-US" sz="1200" dirty="0"/>
              <a:t>(Understanding by Design –  Wiggins &amp; </a:t>
            </a:r>
            <a:r>
              <a:rPr lang="en-US" sz="1200" dirty="0" err="1"/>
              <a:t>McTighe</a:t>
            </a:r>
            <a:r>
              <a:rPr lang="en-US" sz="1200" dirty="0"/>
              <a:t>, 1998)</a:t>
            </a:r>
            <a:endParaRPr lang="en-US" sz="1800" dirty="0"/>
          </a:p>
        </p:txBody>
      </p:sp>
      <p:sp>
        <p:nvSpPr>
          <p:cNvPr id="5123" name="Rectangle 3"/>
          <p:cNvSpPr>
            <a:spLocks noGrp="1" noChangeArrowheads="1"/>
          </p:cNvSpPr>
          <p:nvPr>
            <p:ph idx="1"/>
          </p:nvPr>
        </p:nvSpPr>
        <p:spPr>
          <a:xfrm>
            <a:off x="628650" y="1996889"/>
            <a:ext cx="4877921" cy="3328147"/>
          </a:xfrm>
        </p:spPr>
        <p:txBody>
          <a:bodyPr>
            <a:normAutofit/>
          </a:bodyPr>
          <a:lstStyle/>
          <a:p>
            <a:pPr>
              <a:spcBef>
                <a:spcPct val="45000"/>
              </a:spcBef>
            </a:pPr>
            <a:r>
              <a:rPr lang="en-US" sz="2400" dirty="0"/>
              <a:t>Driven by end goals- what we want students to be able to do (performance oriented)</a:t>
            </a:r>
          </a:p>
          <a:p>
            <a:pPr>
              <a:spcBef>
                <a:spcPct val="45000"/>
              </a:spcBef>
            </a:pPr>
            <a:r>
              <a:rPr lang="en-US" sz="2400" dirty="0"/>
              <a:t>Strength is in the focus on creating greater coherence and alignment between goals, learning experiences, and assessments</a:t>
            </a:r>
          </a:p>
        </p:txBody>
      </p:sp>
      <p:pic>
        <p:nvPicPr>
          <p:cNvPr id="5126" name="Picture 6" descr="51TBWA1W8Z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0" y="2171700"/>
            <a:ext cx="2400300" cy="24003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38565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normAutofit/>
          </a:bodyPr>
          <a:lstStyle/>
          <a:p>
            <a:r>
              <a:rPr lang="en-US" sz="3675" dirty="0"/>
              <a:t>Design Frameworks: Backwards Design </a:t>
            </a:r>
            <a:r>
              <a:rPr lang="en-US" sz="1800" dirty="0"/>
              <a:t/>
            </a:r>
            <a:br>
              <a:rPr lang="en-US" sz="1800" dirty="0"/>
            </a:br>
            <a:r>
              <a:rPr lang="en-US" sz="1200" dirty="0"/>
              <a:t>(Understanding by Design –  Wiggins &amp; </a:t>
            </a:r>
            <a:r>
              <a:rPr lang="en-US" sz="1200" dirty="0" err="1"/>
              <a:t>McTighe</a:t>
            </a:r>
            <a:r>
              <a:rPr lang="en-US" sz="1200" dirty="0"/>
              <a:t>, 1998)</a:t>
            </a:r>
            <a:endParaRPr lang="en-US" sz="1800" dirty="0"/>
          </a:p>
        </p:txBody>
      </p:sp>
      <p:sp>
        <p:nvSpPr>
          <p:cNvPr id="12291" name="Rectangle 3"/>
          <p:cNvSpPr>
            <a:spLocks noGrp="1" noChangeArrowheads="1"/>
          </p:cNvSpPr>
          <p:nvPr>
            <p:ph idx="1"/>
          </p:nvPr>
        </p:nvSpPr>
        <p:spPr/>
        <p:txBody>
          <a:bodyPr>
            <a:noAutofit/>
          </a:bodyPr>
          <a:lstStyle/>
          <a:p>
            <a:pPr>
              <a:lnSpc>
                <a:spcPct val="90000"/>
              </a:lnSpc>
            </a:pPr>
            <a:r>
              <a:rPr lang="en-US" sz="2000" b="1" dirty="0">
                <a:solidFill>
                  <a:srgbClr val="0C5890"/>
                </a:solidFill>
              </a:rPr>
              <a:t>Determine enduring understandings:</a:t>
            </a:r>
          </a:p>
          <a:p>
            <a:pPr lvl="1">
              <a:lnSpc>
                <a:spcPct val="90000"/>
              </a:lnSpc>
            </a:pPr>
            <a:r>
              <a:rPr lang="en-US" sz="2000" dirty="0"/>
              <a:t>Few core ideas as enduring (3-5)</a:t>
            </a:r>
          </a:p>
          <a:p>
            <a:pPr lvl="1">
              <a:lnSpc>
                <a:spcPct val="90000"/>
              </a:lnSpc>
            </a:pPr>
            <a:r>
              <a:rPr lang="en-US" sz="2000" dirty="0"/>
              <a:t>Filters- big idea; at heart of domain; requires un-coverage; engaging</a:t>
            </a:r>
            <a:endParaRPr lang="en-US" sz="3200" dirty="0"/>
          </a:p>
          <a:p>
            <a:pPr>
              <a:lnSpc>
                <a:spcPct val="90000"/>
              </a:lnSpc>
            </a:pPr>
            <a:r>
              <a:rPr lang="en-US" sz="2000" b="1" dirty="0">
                <a:solidFill>
                  <a:srgbClr val="0C5890"/>
                </a:solidFill>
              </a:rPr>
              <a:t>Evidence:</a:t>
            </a:r>
            <a:endParaRPr lang="en-US" sz="2000" dirty="0">
              <a:solidFill>
                <a:srgbClr val="0C5890"/>
              </a:solidFill>
            </a:endParaRPr>
          </a:p>
          <a:p>
            <a:pPr lvl="1">
              <a:lnSpc>
                <a:spcPct val="90000"/>
              </a:lnSpc>
            </a:pPr>
            <a:r>
              <a:rPr lang="en-US" sz="2000" dirty="0"/>
              <a:t>Ongoing assessment (formative) not just at the end; formal and informal; performance oriented</a:t>
            </a:r>
          </a:p>
          <a:p>
            <a:pPr lvl="1">
              <a:lnSpc>
                <a:spcPct val="90000"/>
              </a:lnSpc>
            </a:pPr>
            <a:r>
              <a:rPr lang="en-US" sz="2000" dirty="0"/>
              <a:t>Valid, reliable, authentic, feasible </a:t>
            </a:r>
          </a:p>
          <a:p>
            <a:pPr>
              <a:lnSpc>
                <a:spcPct val="90000"/>
              </a:lnSpc>
            </a:pPr>
            <a:r>
              <a:rPr lang="en-US" sz="2000" b="1" dirty="0">
                <a:solidFill>
                  <a:srgbClr val="0C5890"/>
                </a:solidFill>
              </a:rPr>
              <a:t>Learning experiences:</a:t>
            </a:r>
            <a:endParaRPr lang="en-US" sz="2000" dirty="0">
              <a:solidFill>
                <a:srgbClr val="0C5890"/>
              </a:solidFill>
            </a:endParaRPr>
          </a:p>
          <a:p>
            <a:pPr lvl="1">
              <a:lnSpc>
                <a:spcPct val="90000"/>
              </a:lnSpc>
            </a:pPr>
            <a:r>
              <a:rPr lang="en-US" sz="2000" dirty="0"/>
              <a:t>What is the enabling knowledge?</a:t>
            </a:r>
          </a:p>
          <a:p>
            <a:pPr lvl="1">
              <a:lnSpc>
                <a:spcPct val="90000"/>
              </a:lnSpc>
            </a:pPr>
            <a:r>
              <a:rPr lang="en-US" sz="2000" dirty="0"/>
              <a:t>Match learning goals to activities</a:t>
            </a:r>
          </a:p>
          <a:p>
            <a:pPr lvl="1">
              <a:lnSpc>
                <a:spcPct val="90000"/>
              </a:lnSpc>
            </a:pPr>
            <a:r>
              <a:rPr lang="en-US" sz="2000" dirty="0"/>
              <a:t>Provide scaffolding</a:t>
            </a:r>
          </a:p>
          <a:p>
            <a:pPr lvl="1">
              <a:lnSpc>
                <a:spcPct val="90000"/>
              </a:lnSpc>
            </a:pPr>
            <a:r>
              <a:rPr lang="en-US" sz="2000" dirty="0"/>
              <a:t>Coherent and goal oriented for students</a:t>
            </a:r>
          </a:p>
        </p:txBody>
      </p:sp>
    </p:spTree>
    <p:extLst>
      <p:ext uri="{BB962C8B-B14F-4D97-AF65-F5344CB8AC3E}">
        <p14:creationId xmlns:p14="http://schemas.microsoft.com/office/powerpoint/2010/main" val="1967354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657350" y="3028951"/>
            <a:ext cx="5829300" cy="1021556"/>
          </a:xfrm>
        </p:spPr>
        <p:txBody>
          <a:bodyPr/>
          <a:lstStyle/>
          <a:p>
            <a:pPr algn="ctr"/>
            <a:r>
              <a:rPr lang="en-US" dirty="0" smtClean="0"/>
              <a:t>FIN</a:t>
            </a:r>
            <a:endParaRPr lang="en-US" dirty="0"/>
          </a:p>
        </p:txBody>
      </p:sp>
    </p:spTree>
    <p:extLst>
      <p:ext uri="{BB962C8B-B14F-4D97-AF65-F5344CB8AC3E}">
        <p14:creationId xmlns:p14="http://schemas.microsoft.com/office/powerpoint/2010/main" val="786573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F3DF600-62A1-184E-92E0-B220AC2671D0}" type="slidenum">
              <a:rPr lang="en-US" smtClean="0"/>
              <a:t>16</a:t>
            </a:fld>
            <a:endParaRPr lang="en-US"/>
          </a:p>
        </p:txBody>
      </p:sp>
    </p:spTree>
    <p:extLst>
      <p:ext uri="{BB962C8B-B14F-4D97-AF65-F5344CB8AC3E}">
        <p14:creationId xmlns:p14="http://schemas.microsoft.com/office/powerpoint/2010/main" val="415184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descr="currents.gif"/>
          <p:cNvPicPr>
            <a:picLocks noChangeAspect="1"/>
          </p:cNvPicPr>
          <p:nvPr/>
        </p:nvPicPr>
        <p:blipFill>
          <a:blip r:embed="rId2">
            <a:extLst>
              <a:ext uri="{28A0092B-C50C-407E-A947-70E740481C1C}">
                <a14:useLocalDpi xmlns:a14="http://schemas.microsoft.com/office/drawing/2010/main" val="0"/>
              </a:ext>
            </a:extLst>
          </a:blip>
          <a:srcRect b="8546"/>
          <a:stretch>
            <a:fillRect/>
          </a:stretch>
        </p:blipFill>
        <p:spPr bwMode="auto">
          <a:xfrm>
            <a:off x="2129766" y="1771651"/>
            <a:ext cx="4884469" cy="3473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algn="ctr"/>
            <a:r>
              <a:rPr lang="en-US" dirty="0"/>
              <a:t>This is what we </a:t>
            </a:r>
            <a:r>
              <a:rPr lang="en-US" dirty="0" smtClean="0"/>
              <a:t>teach – 5 </a:t>
            </a:r>
            <a:r>
              <a:rPr lang="en-US" dirty="0"/>
              <a:t>Ocean </a:t>
            </a:r>
            <a:r>
              <a:rPr lang="en-US" dirty="0" smtClean="0"/>
              <a:t>Gyres</a:t>
            </a:r>
            <a:endParaRPr lang="en-US" dirty="0"/>
          </a:p>
        </p:txBody>
      </p:sp>
    </p:spTree>
    <p:extLst>
      <p:ext uri="{BB962C8B-B14F-4D97-AF65-F5344CB8AC3E}">
        <p14:creationId xmlns:p14="http://schemas.microsoft.com/office/powerpoint/2010/main" val="1388987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ecco2_sst_flow.mp4">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48644"/>
            <a:ext cx="68580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2780487" y="5142019"/>
            <a:ext cx="3347519" cy="300082"/>
          </a:xfrm>
          <a:prstGeom prst="rect">
            <a:avLst/>
          </a:prstGeom>
          <a:noFill/>
        </p:spPr>
        <p:txBody>
          <a:bodyPr wrap="none" rtlCol="0">
            <a:spAutoFit/>
          </a:bodyPr>
          <a:lstStyle/>
          <a:p>
            <a:pPr algn="ctr"/>
            <a:r>
              <a:rPr lang="en-US" sz="1350" dirty="0"/>
              <a:t>Complex Circulation defines the Ocean Gyres</a:t>
            </a:r>
          </a:p>
        </p:txBody>
      </p:sp>
      <p:sp>
        <p:nvSpPr>
          <p:cNvPr id="6" name="Title 5"/>
          <p:cNvSpPr>
            <a:spLocks noGrp="1"/>
          </p:cNvSpPr>
          <p:nvPr>
            <p:ph type="title"/>
          </p:nvPr>
        </p:nvSpPr>
        <p:spPr/>
        <p:txBody>
          <a:bodyPr>
            <a:normAutofit fontScale="90000"/>
          </a:bodyPr>
          <a:lstStyle/>
          <a:p>
            <a:pPr algn="ctr"/>
            <a:r>
              <a:rPr lang="en-US" dirty="0"/>
              <a:t>But this is what the World Ocean looks </a:t>
            </a:r>
            <a:r>
              <a:rPr lang="en-US" dirty="0" smtClean="0"/>
              <a:t>like.</a:t>
            </a:r>
            <a:endParaRPr lang="en-US" dirty="0"/>
          </a:p>
        </p:txBody>
      </p:sp>
    </p:spTree>
    <p:extLst>
      <p:ext uri="{BB962C8B-B14F-4D97-AF65-F5344CB8AC3E}">
        <p14:creationId xmlns:p14="http://schemas.microsoft.com/office/powerpoint/2010/main" val="1566946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defRPr/>
            </a:pPr>
            <a:r>
              <a:rPr lang="en-US" dirty="0" smtClean="0"/>
              <a:t>How can we use data in teaching?</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907777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Background</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08751927"/>
              </p:ext>
            </p:extLst>
          </p:nvPr>
        </p:nvGraphicFramePr>
        <p:xfrm>
          <a:off x="628650" y="1458913"/>
          <a:ext cx="7886700" cy="4718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7F3DF600-62A1-184E-92E0-B220AC2671D0}" type="slidenum">
              <a:rPr lang="en-US" smtClean="0"/>
              <a:t>2</a:t>
            </a:fld>
            <a:endParaRPr lang="en-US"/>
          </a:p>
        </p:txBody>
      </p:sp>
    </p:spTree>
    <p:extLst>
      <p:ext uri="{BB962C8B-B14F-4D97-AF65-F5344CB8AC3E}">
        <p14:creationId xmlns:p14="http://schemas.microsoft.com/office/powerpoint/2010/main" val="32635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A1F99B5-B814-314B-BE94-D7D5A6784E1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F78F9336-7224-EF4E-BC69-A5E325A2A3B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32B16C7-8C4D-2C45-95BE-74B3D6F4923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a:t>What Do Educators Want?</a:t>
            </a:r>
          </a:p>
        </p:txBody>
      </p:sp>
      <p:sp>
        <p:nvSpPr>
          <p:cNvPr id="967683" name="Rectangle 3"/>
          <p:cNvSpPr>
            <a:spLocks noGrp="1" noChangeArrowheads="1"/>
          </p:cNvSpPr>
          <p:nvPr>
            <p:ph type="body" idx="1"/>
          </p:nvPr>
        </p:nvSpPr>
        <p:spPr/>
        <p:txBody>
          <a:bodyPr>
            <a:normAutofit/>
          </a:bodyPr>
          <a:lstStyle/>
          <a:p>
            <a:pPr>
              <a:buFontTx/>
              <a:buNone/>
            </a:pPr>
            <a:r>
              <a:rPr lang="en-US" sz="1500" dirty="0"/>
              <a:t>Top requested features:</a:t>
            </a:r>
          </a:p>
          <a:p>
            <a:r>
              <a:rPr lang="en-US" sz="1500" u="sng" dirty="0"/>
              <a:t>Data visualization tools</a:t>
            </a:r>
            <a:r>
              <a:rPr lang="en-US" sz="1500" dirty="0"/>
              <a:t> (ability to graph, map, chart data)</a:t>
            </a:r>
          </a:p>
          <a:p>
            <a:r>
              <a:rPr lang="en-US" sz="1500" dirty="0"/>
              <a:t>Inquiry-based lessons/activities </a:t>
            </a:r>
          </a:p>
          <a:p>
            <a:r>
              <a:rPr lang="en-US" sz="1500" dirty="0"/>
              <a:t>Lesson plans for teaching science concepts with RTD</a:t>
            </a:r>
          </a:p>
          <a:p>
            <a:r>
              <a:rPr lang="en-US" sz="1500" dirty="0"/>
              <a:t>Locally relevant data sets </a:t>
            </a:r>
          </a:p>
          <a:p>
            <a:r>
              <a:rPr lang="en-US" sz="1500" u="sng" dirty="0"/>
              <a:t>Map interfaces</a:t>
            </a:r>
            <a:r>
              <a:rPr lang="en-US" sz="1500" dirty="0"/>
              <a:t> </a:t>
            </a:r>
          </a:p>
          <a:p>
            <a:r>
              <a:rPr lang="en-US" sz="1500" dirty="0"/>
              <a:t>Stories or case studies that show how scientists use real-time data.</a:t>
            </a:r>
          </a:p>
          <a:p>
            <a:pPr>
              <a:buFontTx/>
              <a:buNone/>
            </a:pPr>
            <a:endParaRPr lang="en-US" sz="1500" dirty="0"/>
          </a:p>
          <a:p>
            <a:pPr>
              <a:buFontTx/>
              <a:buNone/>
            </a:pPr>
            <a:r>
              <a:rPr lang="en-US" sz="1500" dirty="0"/>
              <a:t>Middle-school teachers were more likely to have students use:</a:t>
            </a:r>
          </a:p>
          <a:p>
            <a:r>
              <a:rPr lang="en-US" sz="1500" dirty="0"/>
              <a:t>Computers at school as part of their lessons</a:t>
            </a:r>
          </a:p>
          <a:p>
            <a:r>
              <a:rPr lang="en-US" sz="1500" dirty="0"/>
              <a:t>The Internet/websites at school as part of their lessons</a:t>
            </a:r>
          </a:p>
          <a:p>
            <a:r>
              <a:rPr lang="en-US" sz="1500" dirty="0"/>
              <a:t>Real-time data (mostly student-collected data) as part of their lessons</a:t>
            </a:r>
          </a:p>
        </p:txBody>
      </p:sp>
      <p:sp>
        <p:nvSpPr>
          <p:cNvPr id="967684" name="Rectangle 4"/>
          <p:cNvSpPr>
            <a:spLocks noChangeArrowheads="1"/>
          </p:cNvSpPr>
          <p:nvPr/>
        </p:nvSpPr>
        <p:spPr bwMode="auto">
          <a:xfrm>
            <a:off x="5610602" y="1828800"/>
            <a:ext cx="2390398" cy="3970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spcBef>
                <a:spcPct val="20000"/>
              </a:spcBef>
            </a:pPr>
            <a:r>
              <a:rPr lang="en-US" sz="900" dirty="0">
                <a:solidFill>
                  <a:srgbClr val="6B6BCF"/>
                </a:solidFill>
              </a:rPr>
              <a:t>NERRS Real-Time Data Needs Assessment 2006</a:t>
            </a:r>
          </a:p>
          <a:p>
            <a:pPr algn="r">
              <a:spcBef>
                <a:spcPct val="20000"/>
              </a:spcBef>
            </a:pPr>
            <a:r>
              <a:rPr lang="en-US" sz="900" dirty="0">
                <a:solidFill>
                  <a:srgbClr val="6B6BCF"/>
                </a:solidFill>
              </a:rPr>
              <a:t>COSEE NOW Educator Survey 2008</a:t>
            </a:r>
          </a:p>
        </p:txBody>
      </p:sp>
    </p:spTree>
    <p:extLst>
      <p:ext uri="{BB962C8B-B14F-4D97-AF65-F5344CB8AC3E}">
        <p14:creationId xmlns:p14="http://schemas.microsoft.com/office/powerpoint/2010/main" val="1428818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Visualization Tool Design Philosophy</a:t>
            </a:r>
            <a:endParaRPr lang="en-US" dirty="0"/>
          </a:p>
        </p:txBody>
      </p:sp>
      <p:sp>
        <p:nvSpPr>
          <p:cNvPr id="3" name="Content Placeholder 2"/>
          <p:cNvSpPr>
            <a:spLocks noGrp="1"/>
          </p:cNvSpPr>
          <p:nvPr>
            <p:ph idx="1"/>
          </p:nvPr>
        </p:nvSpPr>
        <p:spPr/>
        <p:txBody>
          <a:bodyPr>
            <a:noAutofit/>
          </a:bodyPr>
          <a:lstStyle/>
          <a:p>
            <a:r>
              <a:rPr lang="en-US" sz="1800" b="1" dirty="0"/>
              <a:t>Simple </a:t>
            </a:r>
          </a:p>
          <a:p>
            <a:pPr lvl="1"/>
            <a:r>
              <a:rPr lang="en-US" sz="1800" dirty="0">
                <a:solidFill>
                  <a:schemeClr val="bg1">
                    <a:lumMod val="50000"/>
                  </a:schemeClr>
                </a:solidFill>
              </a:rPr>
              <a:t>Intuitive &amp; easy to use </a:t>
            </a:r>
          </a:p>
          <a:p>
            <a:r>
              <a:rPr lang="en-US" sz="1800" b="1" dirty="0"/>
              <a:t>Interactive</a:t>
            </a:r>
          </a:p>
          <a:p>
            <a:pPr lvl="1"/>
            <a:r>
              <a:rPr lang="en-US" sz="1800" dirty="0">
                <a:solidFill>
                  <a:schemeClr val="bg1">
                    <a:lumMod val="50000"/>
                  </a:schemeClr>
                </a:solidFill>
              </a:rPr>
              <a:t>To support deeper understanding </a:t>
            </a:r>
          </a:p>
          <a:p>
            <a:r>
              <a:rPr lang="en-US" sz="1800" b="1" dirty="0"/>
              <a:t>Customizable </a:t>
            </a:r>
          </a:p>
          <a:p>
            <a:pPr lvl="1"/>
            <a:r>
              <a:rPr lang="en-US" sz="1800" dirty="0">
                <a:solidFill>
                  <a:schemeClr val="bg1">
                    <a:lumMod val="50000"/>
                  </a:schemeClr>
                </a:solidFill>
              </a:rPr>
              <a:t>Adaptable to fit your learning goals</a:t>
            </a:r>
          </a:p>
          <a:p>
            <a:r>
              <a:rPr lang="en-US" sz="1800" b="1" dirty="0"/>
              <a:t>Embeddable </a:t>
            </a:r>
          </a:p>
          <a:p>
            <a:pPr lvl="1"/>
            <a:r>
              <a:rPr lang="en-US" sz="1800" dirty="0">
                <a:solidFill>
                  <a:schemeClr val="bg1">
                    <a:lumMod val="50000"/>
                  </a:schemeClr>
                </a:solidFill>
              </a:rPr>
              <a:t>Place content in context within your lessons</a:t>
            </a:r>
          </a:p>
          <a:p>
            <a:r>
              <a:rPr lang="en-US" sz="1800" b="1" dirty="0"/>
              <a:t>Focused</a:t>
            </a:r>
          </a:p>
          <a:p>
            <a:pPr lvl="1"/>
            <a:r>
              <a:rPr lang="en-US" sz="1800" dirty="0">
                <a:solidFill>
                  <a:schemeClr val="bg1">
                    <a:lumMod val="50000"/>
                  </a:schemeClr>
                </a:solidFill>
              </a:rPr>
              <a:t>Learning outcome driven, not data driven – these are not your typical comprehensive data visualization tools</a:t>
            </a:r>
          </a:p>
          <a:p>
            <a:r>
              <a:rPr lang="en-US" sz="1800" b="1" dirty="0"/>
              <a:t>Educational </a:t>
            </a:r>
          </a:p>
          <a:p>
            <a:pPr lvl="1"/>
            <a:r>
              <a:rPr lang="en-US" sz="1800" dirty="0">
                <a:solidFill>
                  <a:schemeClr val="bg1">
                    <a:lumMod val="50000"/>
                  </a:schemeClr>
                </a:solidFill>
              </a:rPr>
              <a:t>Primary goal is to aid students’ analysis and understanding of scientific processes, not dealing with data formats and graphing</a:t>
            </a:r>
          </a:p>
          <a:p>
            <a:endParaRPr lang="en-US" sz="1800" dirty="0"/>
          </a:p>
        </p:txBody>
      </p:sp>
    </p:spTree>
    <p:extLst>
      <p:ext uri="{BB962C8B-B14F-4D97-AF65-F5344CB8AC3E}">
        <p14:creationId xmlns:p14="http://schemas.microsoft.com/office/powerpoint/2010/main" val="735521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normAutofit fontScale="90000"/>
          </a:bodyPr>
          <a:lstStyle/>
          <a:p>
            <a:r>
              <a:rPr lang="en-US" dirty="0" smtClean="0"/>
              <a:t>A Scientist’s Visualization/Analysis Tool</a:t>
            </a:r>
            <a:endParaRPr lang="en-US" dirty="0"/>
          </a:p>
        </p:txBody>
      </p:sp>
      <p:sp>
        <p:nvSpPr>
          <p:cNvPr id="699401" name="Rectangle 9"/>
          <p:cNvSpPr>
            <a:spLocks noChangeArrowheads="1"/>
          </p:cNvSpPr>
          <p:nvPr/>
        </p:nvSpPr>
        <p:spPr bwMode="auto">
          <a:xfrm>
            <a:off x="1315150" y="4847386"/>
            <a:ext cx="4410053"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b="1">
                <a:solidFill>
                  <a:schemeClr val="accent1">
                    <a:lumMod val="50000"/>
                  </a:schemeClr>
                </a:solidFill>
              </a:rPr>
              <a:t>Audience Needs</a:t>
            </a:r>
            <a:r>
              <a:rPr lang="en-US" sz="1350">
                <a:solidFill>
                  <a:schemeClr val="accent1">
                    <a:lumMod val="50000"/>
                  </a:schemeClr>
                </a:solidFill>
              </a:rPr>
              <a:t>: Raw data, Advanced </a:t>
            </a:r>
            <a:r>
              <a:rPr lang="en-US" sz="1350" dirty="0" err="1">
                <a:solidFill>
                  <a:schemeClr val="accent1">
                    <a:lumMod val="50000"/>
                  </a:schemeClr>
                </a:solidFill>
              </a:rPr>
              <a:t>viz</a:t>
            </a:r>
            <a:r>
              <a:rPr lang="en-US" sz="1350" dirty="0">
                <a:solidFill>
                  <a:schemeClr val="accent1">
                    <a:lumMod val="50000"/>
                  </a:schemeClr>
                </a:solidFill>
              </a:rPr>
              <a:t> &amp; processing tools</a:t>
            </a:r>
          </a:p>
          <a:p>
            <a:r>
              <a:rPr lang="en-US" sz="1350" b="1" dirty="0">
                <a:solidFill>
                  <a:schemeClr val="accent1">
                    <a:lumMod val="50000"/>
                  </a:schemeClr>
                </a:solidFill>
              </a:rPr>
              <a:t>Challenges</a:t>
            </a:r>
            <a:r>
              <a:rPr lang="en-US" sz="1350" dirty="0">
                <a:solidFill>
                  <a:schemeClr val="accent1">
                    <a:lumMod val="50000"/>
                  </a:schemeClr>
                </a:solidFill>
              </a:rPr>
              <a:t>: Storage, Processing power, Metadata, Flexibility</a:t>
            </a:r>
          </a:p>
        </p:txBody>
      </p:sp>
      <p:pic>
        <p:nvPicPr>
          <p:cNvPr id="6" name="Picture 8" descr="Screenshot_small"/>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633573" y="2039693"/>
            <a:ext cx="8221718" cy="2569287"/>
          </a:xfrm>
          <a:prstGeom prst="rect">
            <a:avLst/>
          </a:prstGeom>
          <a:noFill/>
          <a:ln>
            <a:no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99272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en-US" dirty="0" smtClean="0"/>
              <a:t>An Educator’s Visualization Tool</a:t>
            </a:r>
            <a:endParaRPr lang="en-US" dirty="0"/>
          </a:p>
        </p:txBody>
      </p:sp>
      <p:pic>
        <p:nvPicPr>
          <p:cNvPr id="3" name="Picture 2" descr="EV3 Glider Profile Explorer 2012-06-08b.png"/>
          <p:cNvPicPr>
            <a:picLocks noChangeAspect="1"/>
          </p:cNvPicPr>
          <p:nvPr/>
        </p:nvPicPr>
        <p:blipFill rotWithShape="1">
          <a:blip r:embed="rId3">
            <a:extLst>
              <a:ext uri="{28A0092B-C50C-407E-A947-70E740481C1C}">
                <a14:useLocalDpi xmlns:a14="http://schemas.microsoft.com/office/drawing/2010/main" val="0"/>
              </a:ext>
            </a:extLst>
          </a:blip>
          <a:srcRect l="3776" r="3524"/>
          <a:stretch/>
        </p:blipFill>
        <p:spPr>
          <a:xfrm>
            <a:off x="1257300" y="1771650"/>
            <a:ext cx="4609130" cy="3741468"/>
          </a:xfrm>
          <a:prstGeom prst="rect">
            <a:avLst/>
          </a:prstGeom>
        </p:spPr>
      </p:pic>
      <p:sp>
        <p:nvSpPr>
          <p:cNvPr id="9" name="TextBox 8"/>
          <p:cNvSpPr txBox="1"/>
          <p:nvPr/>
        </p:nvSpPr>
        <p:spPr>
          <a:xfrm>
            <a:off x="5943600" y="2114551"/>
            <a:ext cx="2057400" cy="2492990"/>
          </a:xfrm>
          <a:prstGeom prst="rect">
            <a:avLst/>
          </a:prstGeom>
          <a:noFill/>
        </p:spPr>
        <p:txBody>
          <a:bodyPr wrap="square" rtlCol="0">
            <a:spAutoFit/>
          </a:bodyPr>
          <a:lstStyle/>
          <a:p>
            <a:r>
              <a:rPr lang="en-US" sz="1200" b="1" u="sng" dirty="0"/>
              <a:t>Driving Questions:</a:t>
            </a:r>
          </a:p>
          <a:p>
            <a:r>
              <a:rPr lang="en-US" sz="1200" dirty="0"/>
              <a:t>This tool will allow students to analyze single glider profiles (also called casts) to investigate the following questions:</a:t>
            </a:r>
          </a:p>
          <a:p>
            <a:pPr marL="214313" indent="-214313">
              <a:buFont typeface="Arial"/>
              <a:buChar char="•"/>
            </a:pPr>
            <a:r>
              <a:rPr lang="en-US" sz="1200" dirty="0"/>
              <a:t>How do measurements vary over the depth of the water column?</a:t>
            </a:r>
          </a:p>
          <a:p>
            <a:pPr marL="214313" indent="-214313">
              <a:buFont typeface="Arial"/>
              <a:buChar char="•"/>
            </a:pPr>
            <a:r>
              <a:rPr lang="en-US" sz="1200" dirty="0"/>
              <a:t>How does the shape of a particular measurement's profile vary over time and/or location?</a:t>
            </a:r>
          </a:p>
        </p:txBody>
      </p:sp>
    </p:spTree>
    <p:extLst>
      <p:ext uri="{BB962C8B-B14F-4D97-AF65-F5344CB8AC3E}">
        <p14:creationId xmlns:p14="http://schemas.microsoft.com/office/powerpoint/2010/main" val="9772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Glider Profile Explorer</a:t>
            </a:r>
            <a:endParaRPr lang="en-US" dirty="0"/>
          </a:p>
        </p:txBody>
      </p:sp>
      <p:pic>
        <p:nvPicPr>
          <p:cNvPr id="5" name="Picture 4" descr="Screen Shot 2014-02-23 at 1.31.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727947"/>
            <a:ext cx="5600700" cy="3637040"/>
          </a:xfrm>
          <a:prstGeom prst="rect">
            <a:avLst/>
          </a:prstGeom>
        </p:spPr>
      </p:pic>
    </p:spTree>
    <p:extLst>
      <p:ext uri="{BB962C8B-B14F-4D97-AF65-F5344CB8AC3E}">
        <p14:creationId xmlns:p14="http://schemas.microsoft.com/office/powerpoint/2010/main" val="9318674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Sciences Theory</a:t>
            </a:r>
            <a:endParaRPr lang="en-US" dirty="0"/>
          </a:p>
        </p:txBody>
      </p:sp>
      <p:sp>
        <p:nvSpPr>
          <p:cNvPr id="984068" name="Rectangle 4"/>
          <p:cNvSpPr>
            <a:spLocks noGrp="1" noChangeArrowheads="1"/>
          </p:cNvSpPr>
          <p:nvPr>
            <p:ph sz="half" idx="1"/>
          </p:nvPr>
        </p:nvSpPr>
        <p:spPr>
          <a:noFill/>
        </p:spPr>
        <p:txBody>
          <a:bodyPr anchor="t"/>
          <a:lstStyle/>
          <a:p>
            <a:pPr>
              <a:buFontTx/>
              <a:buNone/>
            </a:pPr>
            <a:r>
              <a:rPr lang="en-US" sz="1500" b="1" u="sng" dirty="0"/>
              <a:t>Visualization for Learners</a:t>
            </a:r>
            <a:endParaRPr lang="en-US" sz="1500" dirty="0"/>
          </a:p>
          <a:p>
            <a:pPr>
              <a:buFontTx/>
              <a:buNone/>
            </a:pPr>
            <a:r>
              <a:rPr lang="en-US" sz="1500" dirty="0"/>
              <a:t>Inquiry-based learning units must include:</a:t>
            </a:r>
          </a:p>
          <a:p>
            <a:r>
              <a:rPr lang="en-US" sz="1500" dirty="0"/>
              <a:t>Motivating context</a:t>
            </a:r>
          </a:p>
          <a:p>
            <a:r>
              <a:rPr lang="en-US" sz="1500" dirty="0"/>
              <a:t>Learner-appropriate activities</a:t>
            </a:r>
          </a:p>
          <a:p>
            <a:r>
              <a:rPr lang="en-US" sz="1500" dirty="0"/>
              <a:t>Appropriate datasets</a:t>
            </a:r>
          </a:p>
          <a:p>
            <a:r>
              <a:rPr lang="en-US" sz="1500" dirty="0"/>
              <a:t>Scaffolding interfaces</a:t>
            </a:r>
          </a:p>
          <a:p>
            <a:r>
              <a:rPr lang="en-US" sz="1500" dirty="0"/>
              <a:t>Support for learning</a:t>
            </a:r>
          </a:p>
          <a:p>
            <a:pPr algn="r">
              <a:buFontTx/>
              <a:buNone/>
            </a:pPr>
            <a:r>
              <a:rPr lang="en-US" sz="1050" dirty="0"/>
              <a:t>(</a:t>
            </a:r>
            <a:r>
              <a:rPr lang="en-US" sz="1050" dirty="0" err="1"/>
              <a:t>Edelson</a:t>
            </a:r>
            <a:r>
              <a:rPr lang="en-US" sz="1050" dirty="0"/>
              <a:t> &amp; </a:t>
            </a:r>
            <a:r>
              <a:rPr lang="en-US" sz="1050" dirty="0" err="1"/>
              <a:t>Gordin</a:t>
            </a:r>
            <a:r>
              <a:rPr lang="en-US" sz="1050" dirty="0"/>
              <a:t> 1998)</a:t>
            </a:r>
            <a:endParaRPr lang="en-US" sz="1500" dirty="0"/>
          </a:p>
        </p:txBody>
      </p:sp>
      <p:sp>
        <p:nvSpPr>
          <p:cNvPr id="984067" name="Rectangle 3"/>
          <p:cNvSpPr>
            <a:spLocks noGrp="1" noChangeArrowheads="1"/>
          </p:cNvSpPr>
          <p:nvPr>
            <p:ph sz="half" idx="2"/>
          </p:nvPr>
        </p:nvSpPr>
        <p:spPr>
          <a:noFill/>
        </p:spPr>
        <p:txBody>
          <a:bodyPr anchor="t"/>
          <a:lstStyle/>
          <a:p>
            <a:pPr>
              <a:lnSpc>
                <a:spcPct val="90000"/>
              </a:lnSpc>
              <a:buFontTx/>
              <a:buNone/>
            </a:pPr>
            <a:r>
              <a:rPr lang="en-US" sz="1500" b="1" u="sng" dirty="0"/>
              <a:t>Learning-for-Use</a:t>
            </a:r>
            <a:r>
              <a:rPr lang="en-US" sz="1500" b="1" dirty="0"/>
              <a:t> </a:t>
            </a:r>
          </a:p>
          <a:p>
            <a:pPr>
              <a:lnSpc>
                <a:spcPct val="90000"/>
              </a:lnSpc>
            </a:pPr>
            <a:r>
              <a:rPr lang="en-US" sz="1500" dirty="0"/>
              <a:t>Motivation</a:t>
            </a:r>
          </a:p>
          <a:p>
            <a:pPr lvl="1">
              <a:lnSpc>
                <a:spcPct val="90000"/>
              </a:lnSpc>
            </a:pPr>
            <a:r>
              <a:rPr lang="en-US" sz="1500" dirty="0"/>
              <a:t>Experience demand</a:t>
            </a:r>
          </a:p>
          <a:p>
            <a:pPr lvl="1">
              <a:lnSpc>
                <a:spcPct val="90000"/>
              </a:lnSpc>
            </a:pPr>
            <a:r>
              <a:rPr lang="en-US" sz="1500" dirty="0"/>
              <a:t>Experience curiosity</a:t>
            </a:r>
          </a:p>
          <a:p>
            <a:pPr>
              <a:lnSpc>
                <a:spcPct val="90000"/>
              </a:lnSpc>
            </a:pPr>
            <a:r>
              <a:rPr lang="en-US" sz="1500" dirty="0"/>
              <a:t>Knowledge Construction</a:t>
            </a:r>
          </a:p>
          <a:p>
            <a:pPr lvl="1">
              <a:lnSpc>
                <a:spcPct val="90000"/>
              </a:lnSpc>
            </a:pPr>
            <a:r>
              <a:rPr lang="en-US" sz="1500" dirty="0"/>
              <a:t>Observe</a:t>
            </a:r>
          </a:p>
          <a:p>
            <a:pPr lvl="1">
              <a:lnSpc>
                <a:spcPct val="90000"/>
              </a:lnSpc>
            </a:pPr>
            <a:r>
              <a:rPr lang="en-US" sz="1500" dirty="0"/>
              <a:t>Receive communication</a:t>
            </a:r>
          </a:p>
          <a:p>
            <a:pPr>
              <a:lnSpc>
                <a:spcPct val="90000"/>
              </a:lnSpc>
            </a:pPr>
            <a:r>
              <a:rPr lang="en-US" sz="1500" dirty="0"/>
              <a:t>Knowledge Refinement</a:t>
            </a:r>
          </a:p>
          <a:p>
            <a:pPr lvl="1">
              <a:lnSpc>
                <a:spcPct val="90000"/>
              </a:lnSpc>
            </a:pPr>
            <a:r>
              <a:rPr lang="en-US" sz="1500" dirty="0"/>
              <a:t>Apply</a:t>
            </a:r>
          </a:p>
          <a:p>
            <a:pPr lvl="1">
              <a:lnSpc>
                <a:spcPct val="90000"/>
              </a:lnSpc>
            </a:pPr>
            <a:r>
              <a:rPr lang="en-US" sz="1500" dirty="0"/>
              <a:t>Reflect</a:t>
            </a:r>
          </a:p>
          <a:p>
            <a:pPr algn="r">
              <a:lnSpc>
                <a:spcPct val="90000"/>
              </a:lnSpc>
              <a:buFontTx/>
              <a:buNone/>
            </a:pPr>
            <a:r>
              <a:rPr lang="en-US" sz="1050" dirty="0"/>
              <a:t>(</a:t>
            </a:r>
            <a:r>
              <a:rPr lang="en-US" sz="1050" dirty="0" err="1"/>
              <a:t>Edelson</a:t>
            </a:r>
            <a:r>
              <a:rPr lang="en-US" sz="1050" dirty="0"/>
              <a:t> 2001)</a:t>
            </a:r>
            <a:endParaRPr lang="en-US" sz="1500" dirty="0"/>
          </a:p>
        </p:txBody>
      </p:sp>
    </p:spTree>
    <p:extLst>
      <p:ext uri="{BB962C8B-B14F-4D97-AF65-F5344CB8AC3E}">
        <p14:creationId xmlns:p14="http://schemas.microsoft.com/office/powerpoint/2010/main" val="108245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sz="3675" dirty="0"/>
              <a:t>Design Frameworks: Learning for Use </a:t>
            </a:r>
            <a:r>
              <a:rPr lang="en-US" sz="1800" dirty="0"/>
              <a:t/>
            </a:r>
            <a:br>
              <a:rPr lang="en-US" sz="1800" dirty="0"/>
            </a:br>
            <a:r>
              <a:rPr lang="en-US" sz="1200" dirty="0"/>
              <a:t>(</a:t>
            </a:r>
            <a:r>
              <a:rPr lang="en-US" sz="1200" dirty="0" err="1"/>
              <a:t>Edelson</a:t>
            </a:r>
            <a:r>
              <a:rPr lang="en-US" sz="1200" dirty="0"/>
              <a:t>, 2001)</a:t>
            </a:r>
            <a:endParaRPr lang="en-US" sz="1800" dirty="0"/>
          </a:p>
        </p:txBody>
      </p:sp>
      <p:sp>
        <p:nvSpPr>
          <p:cNvPr id="16387" name="Rectangle 3"/>
          <p:cNvSpPr>
            <a:spLocks noGrp="1" noChangeArrowheads="1"/>
          </p:cNvSpPr>
          <p:nvPr>
            <p:ph idx="1"/>
          </p:nvPr>
        </p:nvSpPr>
        <p:spPr/>
        <p:txBody>
          <a:bodyPr/>
          <a:lstStyle/>
          <a:p>
            <a:pPr>
              <a:buFont typeface="Wingdings" charset="0"/>
              <a:buNone/>
            </a:pPr>
            <a:r>
              <a:rPr lang="en-US" sz="1950" b="1" dirty="0">
                <a:solidFill>
                  <a:schemeClr val="tx2"/>
                </a:solidFill>
              </a:rPr>
              <a:t>For each target goal:</a:t>
            </a:r>
            <a:endParaRPr lang="en-US" sz="1950" dirty="0">
              <a:solidFill>
                <a:schemeClr val="tx2"/>
              </a:solidFill>
            </a:endParaRPr>
          </a:p>
          <a:p>
            <a:r>
              <a:rPr lang="en-US" sz="1950" b="1" dirty="0">
                <a:solidFill>
                  <a:srgbClr val="0C5890"/>
                </a:solidFill>
              </a:rPr>
              <a:t>Motivate:</a:t>
            </a:r>
            <a:r>
              <a:rPr lang="en-US" sz="1950" dirty="0">
                <a:solidFill>
                  <a:srgbClr val="FFF110"/>
                </a:solidFill>
              </a:rPr>
              <a:t> </a:t>
            </a:r>
            <a:r>
              <a:rPr lang="en-US" sz="1950" dirty="0"/>
              <a:t>beyond the hook, this is creating a need to know. Create demand/elicit curiosity</a:t>
            </a:r>
          </a:p>
          <a:p>
            <a:r>
              <a:rPr lang="en-US" sz="1950" b="1" dirty="0">
                <a:solidFill>
                  <a:srgbClr val="0C5890"/>
                </a:solidFill>
              </a:rPr>
              <a:t>Construct:</a:t>
            </a:r>
            <a:r>
              <a:rPr lang="en-US" sz="1950" dirty="0">
                <a:solidFill>
                  <a:srgbClr val="333399"/>
                </a:solidFill>
              </a:rPr>
              <a:t> </a:t>
            </a:r>
            <a:r>
              <a:rPr lang="en-US" sz="1950" dirty="0"/>
              <a:t>provide opportunities for learners to construct the objective understandings (this is where scaffolding comes in)</a:t>
            </a:r>
          </a:p>
          <a:p>
            <a:r>
              <a:rPr lang="en-US" sz="1950" b="1" dirty="0">
                <a:solidFill>
                  <a:srgbClr val="0C5890"/>
                </a:solidFill>
              </a:rPr>
              <a:t>Refine/Apply:</a:t>
            </a:r>
            <a:r>
              <a:rPr lang="en-US" sz="1950" dirty="0">
                <a:solidFill>
                  <a:srgbClr val="0C5890"/>
                </a:solidFill>
              </a:rPr>
              <a:t> </a:t>
            </a:r>
            <a:r>
              <a:rPr lang="en-US" sz="1950" dirty="0"/>
              <a:t>provide learners with opportunities to use the knowledge and reflect on it, thus refining it.</a:t>
            </a:r>
          </a:p>
          <a:p>
            <a:pPr>
              <a:lnSpc>
                <a:spcPct val="90000"/>
              </a:lnSpc>
            </a:pPr>
            <a:endParaRPr lang="en-US" sz="1500" dirty="0"/>
          </a:p>
        </p:txBody>
      </p:sp>
    </p:spTree>
    <p:extLst>
      <p:ext uri="{BB962C8B-B14F-4D97-AF65-F5344CB8AC3E}">
        <p14:creationId xmlns:p14="http://schemas.microsoft.com/office/powerpoint/2010/main" val="1234095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r>
              <a:rPr lang="en-US" dirty="0" smtClean="0"/>
              <a:t>Summary of Design Process for DIB</a:t>
            </a:r>
            <a:endParaRPr lang="en-US" dirty="0"/>
          </a:p>
        </p:txBody>
      </p:sp>
      <p:sp>
        <p:nvSpPr>
          <p:cNvPr id="19459" name="Rectangle 3"/>
          <p:cNvSpPr>
            <a:spLocks noGrp="1" noChangeArrowheads="1"/>
          </p:cNvSpPr>
          <p:nvPr>
            <p:ph idx="1"/>
          </p:nvPr>
        </p:nvSpPr>
        <p:spPr/>
        <p:txBody>
          <a:bodyPr/>
          <a:lstStyle/>
          <a:p>
            <a:pPr marL="0" indent="0">
              <a:buNone/>
            </a:pPr>
            <a:r>
              <a:rPr lang="en-US" sz="1950" b="1" dirty="0">
                <a:solidFill>
                  <a:srgbClr val="0C5890"/>
                </a:solidFill>
              </a:rPr>
              <a:t>Backwards Design:</a:t>
            </a:r>
          </a:p>
          <a:p>
            <a:pPr marL="572691" lvl="1" indent="-314325">
              <a:buNone/>
            </a:pPr>
            <a:r>
              <a:rPr lang="en-US" sz="1650" dirty="0"/>
              <a:t>1.  Begin with goals- what are the knowledge and skills you want individuals to develop</a:t>
            </a:r>
          </a:p>
          <a:p>
            <a:pPr marL="0" indent="0">
              <a:buNone/>
            </a:pPr>
            <a:endParaRPr lang="en-US" sz="1950" dirty="0"/>
          </a:p>
          <a:p>
            <a:pPr marL="0" indent="0">
              <a:buNone/>
            </a:pPr>
            <a:r>
              <a:rPr lang="en-US" sz="1950" b="1" dirty="0">
                <a:solidFill>
                  <a:srgbClr val="0C5890"/>
                </a:solidFill>
              </a:rPr>
              <a:t>Learning for Use:</a:t>
            </a:r>
          </a:p>
          <a:p>
            <a:pPr marL="572691" lvl="1" indent="-314325">
              <a:buNone/>
            </a:pPr>
            <a:r>
              <a:rPr lang="en-US" sz="1650" dirty="0"/>
              <a:t>2.  Think about motivating problem or project (contextualize) </a:t>
            </a:r>
          </a:p>
          <a:p>
            <a:pPr marL="572691" lvl="1" indent="-314325">
              <a:buNone/>
            </a:pPr>
            <a:r>
              <a:rPr lang="en-US" sz="1650" dirty="0"/>
              <a:t>3.  Define the backbone – the main sequence of events</a:t>
            </a:r>
          </a:p>
          <a:p>
            <a:pPr marL="572691" lvl="1" indent="-314325">
              <a:buNone/>
            </a:pPr>
            <a:r>
              <a:rPr lang="en-US" sz="1650" dirty="0"/>
              <a:t>4.  Develop activities within the backbone</a:t>
            </a:r>
          </a:p>
          <a:p>
            <a:pPr marL="820341" lvl="2" indent="-300038"/>
            <a:r>
              <a:rPr lang="en-US" sz="1575" dirty="0"/>
              <a:t>Don</a:t>
            </a:r>
            <a:r>
              <a:rPr lang="ja-JP" altLang="en-US" sz="1575" dirty="0">
                <a:latin typeface="Arial"/>
              </a:rPr>
              <a:t>’</a:t>
            </a:r>
            <a:r>
              <a:rPr lang="en-US" sz="1575" dirty="0"/>
              <a:t>t tell the answer, have learners figure it out – they learn goals in context of project</a:t>
            </a:r>
          </a:p>
          <a:p>
            <a:pPr marL="572691" lvl="1" indent="-314325">
              <a:buNone/>
            </a:pPr>
            <a:r>
              <a:rPr lang="en-US" sz="1650" dirty="0"/>
              <a:t>5.  Provide opportunity to apply knowledge (culminating task)</a:t>
            </a:r>
          </a:p>
        </p:txBody>
      </p:sp>
    </p:spTree>
    <p:extLst>
      <p:ext uri="{BB962C8B-B14F-4D97-AF65-F5344CB8AC3E}">
        <p14:creationId xmlns:p14="http://schemas.microsoft.com/office/powerpoint/2010/main" val="18056402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Learning Sciences</a:t>
            </a:r>
          </a:p>
        </p:txBody>
      </p:sp>
      <p:sp>
        <p:nvSpPr>
          <p:cNvPr id="6147" name="Rectangle 3"/>
          <p:cNvSpPr>
            <a:spLocks noGrp="1" noChangeArrowheads="1"/>
          </p:cNvSpPr>
          <p:nvPr>
            <p:ph idx="1"/>
          </p:nvPr>
        </p:nvSpPr>
        <p:spPr/>
        <p:txBody>
          <a:bodyPr/>
          <a:lstStyle/>
          <a:p>
            <a:pPr marL="428625" indent="-428625">
              <a:buNone/>
            </a:pPr>
            <a:r>
              <a:rPr lang="en-US" sz="1800" dirty="0">
                <a:cs typeface="ＭＳ Ｐゴシック" charset="0"/>
              </a:rPr>
              <a:t>	Building theory in education through the design and empirical testing of learning environments that are:</a:t>
            </a:r>
          </a:p>
          <a:p>
            <a:pPr marL="428625" indent="-428625">
              <a:buNone/>
            </a:pPr>
            <a:endParaRPr lang="en-US" sz="1800" dirty="0">
              <a:cs typeface="ＭＳ Ｐゴシック" charset="0"/>
            </a:endParaRPr>
          </a:p>
          <a:p>
            <a:pPr marL="848916" lvl="2" indent="-328613">
              <a:buFont typeface="Arial" charset="0"/>
              <a:buAutoNum type="arabicPeriod"/>
            </a:pPr>
            <a:r>
              <a:rPr lang="en-US" sz="1800" dirty="0">
                <a:solidFill>
                  <a:srgbClr val="426363"/>
                </a:solidFill>
                <a:cs typeface="ＭＳ Ｐゴシック" charset="0"/>
              </a:rPr>
              <a:t>Knowledge centered</a:t>
            </a:r>
          </a:p>
          <a:p>
            <a:pPr marL="848916" lvl="2" indent="-328613">
              <a:buFont typeface="Arial" charset="0"/>
              <a:buAutoNum type="arabicPeriod"/>
            </a:pPr>
            <a:r>
              <a:rPr lang="en-US" sz="1800" dirty="0">
                <a:solidFill>
                  <a:srgbClr val="426363"/>
                </a:solidFill>
                <a:cs typeface="ＭＳ Ｐゴシック" charset="0"/>
              </a:rPr>
              <a:t>Learner centered</a:t>
            </a:r>
          </a:p>
          <a:p>
            <a:pPr marL="848916" lvl="2" indent="-328613">
              <a:buFont typeface="Arial" charset="0"/>
              <a:buAutoNum type="arabicPeriod"/>
            </a:pPr>
            <a:r>
              <a:rPr lang="en-US" sz="1800" dirty="0">
                <a:solidFill>
                  <a:srgbClr val="426363"/>
                </a:solidFill>
                <a:cs typeface="ＭＳ Ｐゴシック" charset="0"/>
              </a:rPr>
              <a:t>Assessment centered</a:t>
            </a:r>
          </a:p>
          <a:p>
            <a:pPr marL="848916" lvl="2" indent="-328613">
              <a:buFont typeface="Arial" charset="0"/>
              <a:buAutoNum type="arabicPeriod"/>
            </a:pPr>
            <a:r>
              <a:rPr lang="en-US" sz="1800" dirty="0">
                <a:solidFill>
                  <a:srgbClr val="426363"/>
                </a:solidFill>
                <a:cs typeface="ＭＳ Ｐゴシック" charset="0"/>
              </a:rPr>
              <a:t>Situated within a learning community</a:t>
            </a:r>
            <a:endParaRPr lang="en-US" sz="1800" dirty="0">
              <a:solidFill>
                <a:schemeClr val="tx2"/>
              </a:solidFill>
              <a:cs typeface="ＭＳ Ｐゴシック" charset="0"/>
            </a:endParaRPr>
          </a:p>
          <a:p>
            <a:pPr marL="428625" indent="-428625">
              <a:buNone/>
            </a:pPr>
            <a:r>
              <a:rPr lang="en-US" sz="1800" dirty="0">
                <a:cs typeface="ＭＳ Ｐゴシック" charset="0"/>
              </a:rPr>
              <a:t> </a:t>
            </a:r>
            <a:endParaRPr lang="en-US" sz="1800" dirty="0">
              <a:solidFill>
                <a:srgbClr val="A50021"/>
              </a:solidFill>
              <a:cs typeface="ＭＳ Ｐゴシック" charset="0"/>
            </a:endParaRPr>
          </a:p>
          <a:p>
            <a:pPr marL="428625" indent="-428625"/>
            <a:endParaRPr lang="en-US" dirty="0"/>
          </a:p>
        </p:txBody>
      </p:sp>
      <p:pic>
        <p:nvPicPr>
          <p:cNvPr id="6148" name="Picture 4" descr="hpl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157" y="2535153"/>
            <a:ext cx="2381250" cy="2381250"/>
          </a:xfrm>
          <a:prstGeom prst="rect">
            <a:avLst/>
          </a:prstGeom>
          <a:noFill/>
          <a:extLst>
            <a:ext uri="{909E8E84-426E-40dd-AFC4-6F175D3DCCD1}">
              <a14:hiddenFill xmlns="" xmlns:a14="http://schemas.microsoft.com/office/drawing/2010/main">
                <a:solidFill>
                  <a:srgbClr val="FFFFFF"/>
                </a:solidFill>
              </a14:hiddenFill>
            </a:ext>
          </a:extLst>
        </p:spPr>
      </p:pic>
      <p:sp>
        <p:nvSpPr>
          <p:cNvPr id="6150" name="Text Box 6"/>
          <p:cNvSpPr txBox="1">
            <a:spLocks noChangeArrowheads="1"/>
          </p:cNvSpPr>
          <p:nvPr/>
        </p:nvSpPr>
        <p:spPr bwMode="auto">
          <a:xfrm>
            <a:off x="1485900" y="5143501"/>
            <a:ext cx="5429250" cy="2769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spcBef>
                <a:spcPct val="50000"/>
              </a:spcBef>
            </a:pPr>
            <a:r>
              <a:rPr lang="en-US" sz="1200" dirty="0"/>
              <a:t>NRC: How People Learn (</a:t>
            </a:r>
            <a:r>
              <a:rPr lang="en-US" sz="1200" dirty="0" err="1"/>
              <a:t>Bransford</a:t>
            </a:r>
            <a:r>
              <a:rPr lang="en-US" sz="1200" dirty="0"/>
              <a:t>, Brown &amp; Cocking, 1999)</a:t>
            </a:r>
          </a:p>
        </p:txBody>
      </p:sp>
    </p:spTree>
    <p:extLst>
      <p:ext uri="{BB962C8B-B14F-4D97-AF65-F5344CB8AC3E}">
        <p14:creationId xmlns:p14="http://schemas.microsoft.com/office/powerpoint/2010/main" val="2418610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Knowledge Centered</a:t>
            </a:r>
            <a:endParaRPr lang="en-US" dirty="0"/>
          </a:p>
        </p:txBody>
      </p:sp>
      <p:sp>
        <p:nvSpPr>
          <p:cNvPr id="21507" name="Rectangle 3"/>
          <p:cNvSpPr>
            <a:spLocks noGrp="1" noChangeArrowheads="1"/>
          </p:cNvSpPr>
          <p:nvPr>
            <p:ph idx="1"/>
          </p:nvPr>
        </p:nvSpPr>
        <p:spPr/>
        <p:txBody>
          <a:bodyPr/>
          <a:lstStyle/>
          <a:p>
            <a:pPr>
              <a:lnSpc>
                <a:spcPct val="90000"/>
              </a:lnSpc>
              <a:spcBef>
                <a:spcPct val="50000"/>
              </a:spcBef>
            </a:pPr>
            <a:r>
              <a:rPr lang="en-US" sz="1500" dirty="0"/>
              <a:t>Inquiry-based and organized around questions/problems</a:t>
            </a:r>
          </a:p>
          <a:p>
            <a:pPr>
              <a:lnSpc>
                <a:spcPct val="90000"/>
              </a:lnSpc>
              <a:spcBef>
                <a:spcPct val="50000"/>
              </a:spcBef>
            </a:pPr>
            <a:r>
              <a:rPr lang="en-US" sz="1500" dirty="0"/>
              <a:t>Data driven activities.</a:t>
            </a:r>
          </a:p>
          <a:p>
            <a:pPr>
              <a:lnSpc>
                <a:spcPct val="90000"/>
              </a:lnSpc>
              <a:spcBef>
                <a:spcPct val="50000"/>
              </a:spcBef>
            </a:pPr>
            <a:r>
              <a:rPr lang="en-US" sz="1500" dirty="0"/>
              <a:t>Investigations conclude with the development of a scientific explanation</a:t>
            </a:r>
          </a:p>
        </p:txBody>
      </p:sp>
      <p:pic>
        <p:nvPicPr>
          <p:cNvPr id="2" name="Picture 1"/>
          <p:cNvPicPr>
            <a:picLocks noChangeAspect="1"/>
          </p:cNvPicPr>
          <p:nvPr/>
        </p:nvPicPr>
        <p:blipFill>
          <a:blip r:embed="rId3"/>
          <a:stretch>
            <a:fillRect/>
          </a:stretch>
        </p:blipFill>
        <p:spPr>
          <a:xfrm>
            <a:off x="628651" y="3028208"/>
            <a:ext cx="3924587" cy="2057400"/>
          </a:xfrm>
          <a:prstGeom prst="rect">
            <a:avLst/>
          </a:prstGeom>
        </p:spPr>
      </p:pic>
      <p:sp>
        <p:nvSpPr>
          <p:cNvPr id="3" name="TextBox 2"/>
          <p:cNvSpPr txBox="1"/>
          <p:nvPr/>
        </p:nvSpPr>
        <p:spPr>
          <a:xfrm>
            <a:off x="5548745" y="4681866"/>
            <a:ext cx="3222934" cy="551689"/>
          </a:xfrm>
          <a:prstGeom prst="rect">
            <a:avLst/>
          </a:prstGeom>
          <a:noFill/>
        </p:spPr>
        <p:txBody>
          <a:bodyPr wrap="none" rtlCol="0">
            <a:spAutoFit/>
          </a:bodyPr>
          <a:lstStyle/>
          <a:p>
            <a:pPr>
              <a:spcBef>
                <a:spcPct val="10000"/>
              </a:spcBef>
            </a:pPr>
            <a:r>
              <a:rPr lang="en-US" sz="1500" b="1" dirty="0">
                <a:solidFill>
                  <a:srgbClr val="0C5890"/>
                </a:solidFill>
              </a:rPr>
              <a:t>Mirrors scientific practice</a:t>
            </a:r>
          </a:p>
          <a:p>
            <a:pPr>
              <a:spcBef>
                <a:spcPct val="10000"/>
              </a:spcBef>
            </a:pPr>
            <a:r>
              <a:rPr lang="en-US" sz="1350" dirty="0"/>
              <a:t>(</a:t>
            </a:r>
            <a:r>
              <a:rPr lang="en-US" sz="1350" dirty="0" err="1"/>
              <a:t>Duschl</a:t>
            </a:r>
            <a:r>
              <a:rPr lang="en-US" sz="1350" dirty="0"/>
              <a:t>, 1990; Donovan &amp; </a:t>
            </a:r>
            <a:r>
              <a:rPr lang="en-US" sz="1350" dirty="0" err="1"/>
              <a:t>Bransford</a:t>
            </a:r>
            <a:r>
              <a:rPr lang="en-US" sz="1350" dirty="0"/>
              <a:t>, 2005)</a:t>
            </a:r>
          </a:p>
        </p:txBody>
      </p:sp>
    </p:spTree>
    <p:extLst>
      <p:ext uri="{BB962C8B-B14F-4D97-AF65-F5344CB8AC3E}">
        <p14:creationId xmlns:p14="http://schemas.microsoft.com/office/powerpoint/2010/main" val="735827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Processes</a:t>
            </a:r>
            <a:endParaRPr lang="en-US" dirty="0"/>
          </a:p>
        </p:txBody>
      </p:sp>
      <p:sp>
        <p:nvSpPr>
          <p:cNvPr id="4" name="Slide Number Placeholder 3"/>
          <p:cNvSpPr>
            <a:spLocks noGrp="1"/>
          </p:cNvSpPr>
          <p:nvPr>
            <p:ph type="sldNum" sz="quarter" idx="12"/>
          </p:nvPr>
        </p:nvSpPr>
        <p:spPr/>
        <p:txBody>
          <a:bodyPr/>
          <a:lstStyle/>
          <a:p>
            <a:fld id="{7F3DF600-62A1-184E-92E0-B220AC2671D0}" type="slidenum">
              <a:rPr lang="en-US" smtClean="0"/>
              <a:t>3</a:t>
            </a:fld>
            <a:endParaRPr lang="en-US"/>
          </a:p>
        </p:txBody>
      </p:sp>
      <p:graphicFrame>
        <p:nvGraphicFramePr>
          <p:cNvPr id="5" name="Diagram 4"/>
          <p:cNvGraphicFramePr/>
          <p:nvPr>
            <p:extLst>
              <p:ext uri="{D42A27DB-BD31-4B8C-83A1-F6EECF244321}">
                <p14:modId xmlns:p14="http://schemas.microsoft.com/office/powerpoint/2010/main" val="1750557991"/>
              </p:ext>
            </p:extLst>
          </p:nvPr>
        </p:nvGraphicFramePr>
        <p:xfrm>
          <a:off x="140678" y="1430216"/>
          <a:ext cx="6005478" cy="4630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2069784707"/>
              </p:ext>
            </p:extLst>
          </p:nvPr>
        </p:nvGraphicFramePr>
        <p:xfrm>
          <a:off x="4525107" y="1195640"/>
          <a:ext cx="4126523" cy="34915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8586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43DC95B-8E9C-344B-8037-3C2B2DFC746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E43478AB-920F-F943-983A-C32E011E7A2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990FACC3-6318-F940-AAAC-2243CC8FE617}"/>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6C0F5B4A-D7C4-9D4C-B0ED-179ABC7210F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09C05FA3-F75D-7848-929D-F5C8ED97807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6C6EFDE9-AC50-AA43-B107-6522FEF85BA0}"/>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22666F2-EDEA-154A-B5FF-79A75486509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24ECA6D0-EAA5-CC4A-92C1-4CFB32F886F8}"/>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19A70226-76DC-3E47-A2DD-F026087E5D2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6"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p:txBody>
          <a:bodyPr/>
          <a:lstStyle/>
          <a:p>
            <a:pPr>
              <a:spcBef>
                <a:spcPct val="40000"/>
              </a:spcBef>
            </a:pPr>
            <a:r>
              <a:rPr lang="en-US" sz="1500" dirty="0"/>
              <a:t>Initial questions serve to surface students</a:t>
            </a:r>
            <a:r>
              <a:rPr lang="ja-JP" altLang="en-US" sz="1500" dirty="0">
                <a:latin typeface="Arial"/>
              </a:rPr>
              <a:t>‘</a:t>
            </a:r>
            <a:r>
              <a:rPr lang="en-US" sz="1500" dirty="0"/>
              <a:t>prior knowledge</a:t>
            </a:r>
          </a:p>
          <a:p>
            <a:pPr>
              <a:spcBef>
                <a:spcPct val="40000"/>
              </a:spcBef>
            </a:pPr>
            <a:r>
              <a:rPr lang="en-US" sz="1500" dirty="0"/>
              <a:t>Investigation help students build understandings of the core concepts</a:t>
            </a:r>
          </a:p>
          <a:p>
            <a:pPr>
              <a:spcBef>
                <a:spcPct val="40000"/>
              </a:spcBef>
            </a:pPr>
            <a:r>
              <a:rPr lang="en-US" sz="1500" dirty="0"/>
              <a:t>There are opportunities to reflect on learning  and compare initial ideas to final ideas</a:t>
            </a:r>
          </a:p>
        </p:txBody>
      </p:sp>
      <p:pic>
        <p:nvPicPr>
          <p:cNvPr id="2" name="Picture 1"/>
          <p:cNvPicPr>
            <a:picLocks noChangeAspect="1"/>
          </p:cNvPicPr>
          <p:nvPr/>
        </p:nvPicPr>
        <p:blipFill>
          <a:blip r:embed="rId3"/>
          <a:stretch>
            <a:fillRect/>
          </a:stretch>
        </p:blipFill>
        <p:spPr>
          <a:xfrm>
            <a:off x="837210" y="2931012"/>
            <a:ext cx="2990850" cy="2260426"/>
          </a:xfrm>
          <a:prstGeom prst="rect">
            <a:avLst/>
          </a:prstGeom>
        </p:spPr>
      </p:pic>
      <p:sp>
        <p:nvSpPr>
          <p:cNvPr id="5" name="TextBox 4"/>
          <p:cNvSpPr txBox="1"/>
          <p:nvPr/>
        </p:nvSpPr>
        <p:spPr>
          <a:xfrm>
            <a:off x="5014356" y="4643778"/>
            <a:ext cx="3133422" cy="577081"/>
          </a:xfrm>
          <a:prstGeom prst="rect">
            <a:avLst/>
          </a:prstGeom>
          <a:noFill/>
        </p:spPr>
        <p:txBody>
          <a:bodyPr wrap="none" rtlCol="0">
            <a:spAutoFit/>
          </a:bodyPr>
          <a:lstStyle/>
          <a:p>
            <a:r>
              <a:rPr lang="en-US" b="1" dirty="0">
                <a:solidFill>
                  <a:srgbClr val="426363"/>
                </a:solidFill>
              </a:rPr>
              <a:t>Surface, build, and revise ideas</a:t>
            </a:r>
            <a:r>
              <a:rPr lang="en-US" sz="2700" b="1" dirty="0">
                <a:solidFill>
                  <a:srgbClr val="A50021"/>
                </a:solidFill>
              </a:rPr>
              <a:t/>
            </a:r>
            <a:br>
              <a:rPr lang="en-US" sz="2700" b="1" dirty="0">
                <a:solidFill>
                  <a:srgbClr val="A50021"/>
                </a:solidFill>
              </a:rPr>
            </a:br>
            <a:r>
              <a:rPr lang="en-US" sz="1350" dirty="0"/>
              <a:t>(Driver et al., 1996; Ford &amp; Forman, 2006)</a:t>
            </a:r>
          </a:p>
        </p:txBody>
      </p:sp>
      <p:sp>
        <p:nvSpPr>
          <p:cNvPr id="7" name="Title 6"/>
          <p:cNvSpPr>
            <a:spLocks noGrp="1"/>
          </p:cNvSpPr>
          <p:nvPr>
            <p:ph type="title"/>
          </p:nvPr>
        </p:nvSpPr>
        <p:spPr/>
        <p:txBody>
          <a:bodyPr/>
          <a:lstStyle/>
          <a:p>
            <a:r>
              <a:rPr lang="en-US" dirty="0" smtClean="0"/>
              <a:t>Student Centered</a:t>
            </a:r>
            <a:endParaRPr lang="en-US" dirty="0"/>
          </a:p>
        </p:txBody>
      </p:sp>
    </p:spTree>
    <p:extLst>
      <p:ext uri="{BB962C8B-B14F-4D97-AF65-F5344CB8AC3E}">
        <p14:creationId xmlns:p14="http://schemas.microsoft.com/office/powerpoint/2010/main" val="1439350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A50021"/>
                </a:solidFill>
              </a:rPr>
              <a:t> </a:t>
            </a:r>
            <a:r>
              <a:rPr lang="en-US" dirty="0"/>
              <a:t>Assessment Centered</a:t>
            </a:r>
          </a:p>
        </p:txBody>
      </p:sp>
      <p:sp>
        <p:nvSpPr>
          <p:cNvPr id="25603" name="Rectangle 3"/>
          <p:cNvSpPr>
            <a:spLocks noGrp="1" noChangeArrowheads="1"/>
          </p:cNvSpPr>
          <p:nvPr>
            <p:ph idx="1"/>
          </p:nvPr>
        </p:nvSpPr>
        <p:spPr/>
        <p:txBody>
          <a:bodyPr/>
          <a:lstStyle/>
          <a:p>
            <a:pPr>
              <a:spcBef>
                <a:spcPct val="40000"/>
              </a:spcBef>
            </a:pPr>
            <a:r>
              <a:rPr lang="en-US" sz="1500" dirty="0"/>
              <a:t>Formative assessment is critical for learning</a:t>
            </a:r>
          </a:p>
          <a:p>
            <a:pPr>
              <a:spcBef>
                <a:spcPct val="40000"/>
              </a:spcBef>
            </a:pPr>
            <a:r>
              <a:rPr lang="en-US" sz="1500" dirty="0"/>
              <a:t>Supports professors in tailoring instruction to meet students</a:t>
            </a:r>
            <a:r>
              <a:rPr lang="ja-JP" altLang="en-US" sz="1500" dirty="0">
                <a:latin typeface="Arial"/>
              </a:rPr>
              <a:t>’</a:t>
            </a:r>
            <a:r>
              <a:rPr lang="en-US" sz="1500" dirty="0"/>
              <a:t> needs</a:t>
            </a:r>
          </a:p>
        </p:txBody>
      </p:sp>
      <p:sp>
        <p:nvSpPr>
          <p:cNvPr id="25605" name="Line 5"/>
          <p:cNvSpPr>
            <a:spLocks noChangeShapeType="1"/>
          </p:cNvSpPr>
          <p:nvPr/>
        </p:nvSpPr>
        <p:spPr bwMode="auto">
          <a:xfrm>
            <a:off x="4171950" y="4629150"/>
            <a:ext cx="342900" cy="0"/>
          </a:xfrm>
          <a:prstGeom prst="line">
            <a:avLst/>
          </a:prstGeom>
          <a:noFill/>
          <a:ln w="381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sz="1350"/>
          </a:p>
        </p:txBody>
      </p:sp>
      <p:pic>
        <p:nvPicPr>
          <p:cNvPr id="2" name="Picture 1"/>
          <p:cNvPicPr>
            <a:picLocks noChangeAspect="1"/>
          </p:cNvPicPr>
          <p:nvPr/>
        </p:nvPicPr>
        <p:blipFill>
          <a:blip r:embed="rId3"/>
          <a:stretch>
            <a:fillRect/>
          </a:stretch>
        </p:blipFill>
        <p:spPr>
          <a:xfrm>
            <a:off x="628650" y="2740975"/>
            <a:ext cx="4210050" cy="2410783"/>
          </a:xfrm>
          <a:prstGeom prst="rect">
            <a:avLst/>
          </a:prstGeom>
        </p:spPr>
      </p:pic>
      <p:sp>
        <p:nvSpPr>
          <p:cNvPr id="6" name="TextBox 5"/>
          <p:cNvSpPr txBox="1"/>
          <p:nvPr/>
        </p:nvSpPr>
        <p:spPr>
          <a:xfrm>
            <a:off x="6013606" y="4733235"/>
            <a:ext cx="2904962" cy="521681"/>
          </a:xfrm>
          <a:prstGeom prst="rect">
            <a:avLst/>
          </a:prstGeom>
          <a:noFill/>
        </p:spPr>
        <p:txBody>
          <a:bodyPr wrap="none" rtlCol="0">
            <a:spAutoFit/>
          </a:bodyPr>
          <a:lstStyle/>
          <a:p>
            <a:pPr algn="ctr">
              <a:spcBef>
                <a:spcPct val="10000"/>
              </a:spcBef>
            </a:pPr>
            <a:r>
              <a:rPr lang="en-US" b="1" dirty="0">
                <a:solidFill>
                  <a:srgbClr val="426363"/>
                </a:solidFill>
              </a:rPr>
              <a:t>Make thinking visible</a:t>
            </a:r>
          </a:p>
          <a:p>
            <a:pPr algn="ctr">
              <a:spcBef>
                <a:spcPct val="10000"/>
              </a:spcBef>
            </a:pPr>
            <a:r>
              <a:rPr lang="en-US" sz="900" dirty="0"/>
              <a:t>(Black &amp; </a:t>
            </a:r>
            <a:r>
              <a:rPr lang="en-US" sz="900" dirty="0" err="1"/>
              <a:t>Wiliam</a:t>
            </a:r>
            <a:r>
              <a:rPr lang="en-US" sz="900" dirty="0"/>
              <a:t>, 1998; </a:t>
            </a:r>
            <a:r>
              <a:rPr lang="en-US" sz="900" dirty="0" err="1"/>
              <a:t>Bransford</a:t>
            </a:r>
            <a:r>
              <a:rPr lang="en-US" sz="900" dirty="0"/>
              <a:t>, Brown &amp; Cocking, 2000)</a:t>
            </a:r>
          </a:p>
        </p:txBody>
      </p:sp>
    </p:spTree>
    <p:extLst>
      <p:ext uri="{BB962C8B-B14F-4D97-AF65-F5344CB8AC3E}">
        <p14:creationId xmlns:p14="http://schemas.microsoft.com/office/powerpoint/2010/main" val="744450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fit into Criterion 2?</a:t>
            </a:r>
            <a:endParaRPr lang="en-US" dirty="0"/>
          </a:p>
        </p:txBody>
      </p:sp>
      <p:sp>
        <p:nvSpPr>
          <p:cNvPr id="3" name="Content Placeholder 2"/>
          <p:cNvSpPr>
            <a:spLocks noGrp="1"/>
          </p:cNvSpPr>
          <p:nvPr>
            <p:ph idx="1"/>
          </p:nvPr>
        </p:nvSpPr>
        <p:spPr/>
        <p:txBody>
          <a:bodyPr/>
          <a:lstStyle/>
          <a:p>
            <a:r>
              <a:rPr lang="en-US" dirty="0" smtClean="0"/>
              <a:t>Develop a Data Investigation for your students and share with the community.</a:t>
            </a:r>
          </a:p>
          <a:p>
            <a:r>
              <a:rPr lang="en-US" dirty="0" smtClean="0"/>
              <a:t>Develop a new Educational Visualization Tool that others can work with.</a:t>
            </a:r>
          </a:p>
          <a:p>
            <a:r>
              <a:rPr lang="en-US" dirty="0" smtClean="0"/>
              <a:t>Develop and share rich concept maps (e.g. with photos, videos and more) that help explain your research.</a:t>
            </a:r>
          </a:p>
          <a:p>
            <a:r>
              <a:rPr lang="en-US" dirty="0" smtClean="0"/>
              <a:t>Develop and share other educational resources (lesson plans, student research ideas, outreach stories etc.) for formal or informal audiences.</a:t>
            </a:r>
            <a:endParaRPr lang="en-US" dirty="0"/>
          </a:p>
        </p:txBody>
      </p:sp>
    </p:spTree>
    <p:extLst>
      <p:ext uri="{BB962C8B-B14F-4D97-AF65-F5344CB8AC3E}">
        <p14:creationId xmlns:p14="http://schemas.microsoft.com/office/powerpoint/2010/main" val="2142584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Argumentation Skills</a:t>
            </a:r>
            <a:r>
              <a:rPr lang="is-IS" dirty="0" smtClean="0"/>
              <a:t>…</a:t>
            </a:r>
            <a:endParaRPr lang="en-US" dirty="0"/>
          </a:p>
        </p:txBody>
      </p:sp>
      <p:sp>
        <p:nvSpPr>
          <p:cNvPr id="3" name="Content Placeholder 2"/>
          <p:cNvSpPr>
            <a:spLocks noGrp="1"/>
          </p:cNvSpPr>
          <p:nvPr>
            <p:ph idx="1"/>
          </p:nvPr>
        </p:nvSpPr>
        <p:spPr>
          <a:xfrm>
            <a:off x="705971" y="1828801"/>
            <a:ext cx="2914650" cy="3394472"/>
          </a:xfrm>
        </p:spPr>
        <p:txBody>
          <a:bodyPr/>
          <a:lstStyle/>
          <a:p>
            <a:pPr marL="0" indent="0">
              <a:buNone/>
            </a:pPr>
            <a:r>
              <a:rPr lang="en-US" sz="1500" dirty="0"/>
              <a:t>focused on analyzing evidence and backing up their claims. The ability to make and understand scientific claims, analyze evidence, and develop arguments from the analysis of data is critical to student learning success and to compete in the modern workforce.</a:t>
            </a:r>
          </a:p>
          <a:p>
            <a:endParaRPr lang="en-US" dirty="0"/>
          </a:p>
        </p:txBody>
      </p:sp>
      <p:pic>
        <p:nvPicPr>
          <p:cNvPr id="5" name="Picture 4"/>
          <p:cNvPicPr>
            <a:picLocks noChangeAspect="1"/>
          </p:cNvPicPr>
          <p:nvPr/>
        </p:nvPicPr>
        <p:blipFill>
          <a:blip r:embed="rId2"/>
          <a:stretch>
            <a:fillRect/>
          </a:stretch>
        </p:blipFill>
        <p:spPr>
          <a:xfrm>
            <a:off x="3714750" y="1943100"/>
            <a:ext cx="4076700" cy="3057525"/>
          </a:xfrm>
          <a:prstGeom prst="rect">
            <a:avLst/>
          </a:prstGeom>
        </p:spPr>
      </p:pic>
    </p:spTree>
    <p:extLst>
      <p:ext uri="{BB962C8B-B14F-4D97-AF65-F5344CB8AC3E}">
        <p14:creationId xmlns:p14="http://schemas.microsoft.com/office/powerpoint/2010/main" val="11572737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Teaching with Data - Questions</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a:t>what contexts do you (would you) use RTD in your teaching? </a:t>
            </a:r>
            <a:endParaRPr lang="en-US" dirty="0" smtClean="0"/>
          </a:p>
          <a:p>
            <a:r>
              <a:rPr lang="en-US" dirty="0" smtClean="0"/>
              <a:t>How </a:t>
            </a:r>
            <a:r>
              <a:rPr lang="en-US" dirty="0"/>
              <a:t>do you present data to your students? What </a:t>
            </a:r>
            <a:r>
              <a:rPr lang="en-US" dirty="0" smtClean="0"/>
              <a:t>data formats and </a:t>
            </a:r>
            <a:r>
              <a:rPr lang="en-US" dirty="0"/>
              <a:t>contextual </a:t>
            </a:r>
            <a:r>
              <a:rPr lang="en-US" dirty="0" smtClean="0"/>
              <a:t>lead-ins </a:t>
            </a:r>
            <a:r>
              <a:rPr lang="en-US" dirty="0"/>
              <a:t>do you </a:t>
            </a:r>
            <a:r>
              <a:rPr lang="en-US" dirty="0" smtClean="0"/>
              <a:t>provide?</a:t>
            </a:r>
            <a:r>
              <a:rPr lang="en-US" dirty="0"/>
              <a:t> </a:t>
            </a:r>
            <a:endParaRPr lang="en-US" dirty="0" smtClean="0"/>
          </a:p>
          <a:p>
            <a:r>
              <a:rPr lang="en-US" dirty="0" smtClean="0"/>
              <a:t>If </a:t>
            </a:r>
            <a:r>
              <a:rPr lang="en-US" dirty="0"/>
              <a:t>you were to ask your students to investigate a data set in class and/or as homework how would do so, how would you prepare them?</a:t>
            </a:r>
          </a:p>
          <a:p>
            <a:r>
              <a:rPr lang="en-US" dirty="0"/>
              <a:t>How much time do you spend on graph making </a:t>
            </a:r>
            <a:r>
              <a:rPr lang="en-US" dirty="0" smtClean="0"/>
              <a:t>and reading </a:t>
            </a:r>
            <a:r>
              <a:rPr lang="en-US" dirty="0"/>
              <a:t>vs. analysis? How do you prioritize these efforts</a:t>
            </a:r>
            <a:r>
              <a:rPr lang="en-US" dirty="0" smtClean="0"/>
              <a:t>?</a:t>
            </a:r>
            <a:endParaRPr lang="en-US" dirty="0"/>
          </a:p>
        </p:txBody>
      </p:sp>
    </p:spTree>
    <p:extLst>
      <p:ext uri="{BB962C8B-B14F-4D97-AF65-F5344CB8AC3E}">
        <p14:creationId xmlns:p14="http://schemas.microsoft.com/office/powerpoint/2010/main" val="541281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next?</a:t>
            </a:r>
            <a:endParaRPr lang="en-US" dirty="0"/>
          </a:p>
        </p:txBody>
      </p:sp>
      <p:sp>
        <p:nvSpPr>
          <p:cNvPr id="3" name="Text Placeholder 2"/>
          <p:cNvSpPr>
            <a:spLocks noGrp="1"/>
          </p:cNvSpPr>
          <p:nvPr>
            <p:ph type="body" idx="1"/>
          </p:nvPr>
        </p:nvSpPr>
        <p:spPr/>
        <p:txBody>
          <a:bodyPr/>
          <a:lstStyle/>
          <a:p>
            <a:r>
              <a:rPr lang="en-US" dirty="0" smtClean="0"/>
              <a:t>A Documentary</a:t>
            </a:r>
            <a:endParaRPr lang="en-US" dirty="0"/>
          </a:p>
        </p:txBody>
      </p:sp>
      <p:sp>
        <p:nvSpPr>
          <p:cNvPr id="4" name="Slide Number Placeholder 3"/>
          <p:cNvSpPr>
            <a:spLocks noGrp="1"/>
          </p:cNvSpPr>
          <p:nvPr>
            <p:ph type="sldNum" sz="quarter" idx="12"/>
          </p:nvPr>
        </p:nvSpPr>
        <p:spPr/>
        <p:txBody>
          <a:bodyPr/>
          <a:lstStyle/>
          <a:p>
            <a:fld id="{7F3DF600-62A1-184E-92E0-B220AC2671D0}" type="slidenum">
              <a:rPr lang="en-US" smtClean="0"/>
              <a:t>4</a:t>
            </a:fld>
            <a:endParaRPr lang="en-US"/>
          </a:p>
        </p:txBody>
      </p:sp>
    </p:spTree>
    <p:extLst>
      <p:ext uri="{BB962C8B-B14F-4D97-AF65-F5344CB8AC3E}">
        <p14:creationId xmlns:p14="http://schemas.microsoft.com/office/powerpoint/2010/main" val="2058005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What Happens Next Machin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9144768" cy="6858000"/>
          </a:xfrm>
        </p:spPr>
      </p:pic>
      <p:sp>
        <p:nvSpPr>
          <p:cNvPr id="4" name="Slide Number Placeholder 3"/>
          <p:cNvSpPr>
            <a:spLocks noGrp="1"/>
          </p:cNvSpPr>
          <p:nvPr>
            <p:ph type="sldNum" sz="quarter" idx="12"/>
          </p:nvPr>
        </p:nvSpPr>
        <p:spPr/>
        <p:txBody>
          <a:bodyPr/>
          <a:lstStyle/>
          <a:p>
            <a:fld id="{7F3DF600-62A1-184E-92E0-B220AC2671D0}" type="slidenum">
              <a:rPr lang="en-US" smtClean="0"/>
              <a:t>5</a:t>
            </a:fld>
            <a:endParaRPr lang="en-US"/>
          </a:p>
        </p:txBody>
      </p:sp>
    </p:spTree>
    <p:extLst>
      <p:ext uri="{BB962C8B-B14F-4D97-AF65-F5344CB8AC3E}">
        <p14:creationId xmlns:p14="http://schemas.microsoft.com/office/powerpoint/2010/main" val="10146799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4" name="Line 24"/>
          <p:cNvSpPr>
            <a:spLocks noChangeShapeType="1"/>
          </p:cNvSpPr>
          <p:nvPr/>
        </p:nvSpPr>
        <p:spPr bwMode="auto">
          <a:xfrm>
            <a:off x="414337" y="3200400"/>
            <a:ext cx="8196263" cy="0"/>
          </a:xfrm>
          <a:prstGeom prst="line">
            <a:avLst/>
          </a:prstGeom>
          <a:noFill/>
          <a:ln w="76200">
            <a:solidFill>
              <a:srgbClr val="983424"/>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lumMod val="50000"/>
                </a:schemeClr>
              </a:solidFill>
            </a:endParaRPr>
          </a:p>
        </p:txBody>
      </p:sp>
      <p:sp>
        <p:nvSpPr>
          <p:cNvPr id="1013762" name="Rectangle 2"/>
          <p:cNvSpPr>
            <a:spLocks noGrp="1" noChangeArrowheads="1"/>
          </p:cNvSpPr>
          <p:nvPr>
            <p:ph type="title"/>
          </p:nvPr>
        </p:nvSpPr>
        <p:spPr/>
        <p:txBody>
          <a:bodyPr/>
          <a:lstStyle/>
          <a:p>
            <a:r>
              <a:rPr lang="en-US" dirty="0"/>
              <a:t>What is </a:t>
            </a:r>
            <a:r>
              <a:rPr lang="ja-JP" altLang="en-US" dirty="0">
                <a:latin typeface="Arial"/>
              </a:rPr>
              <a:t>“</a:t>
            </a:r>
            <a:r>
              <a:rPr lang="en-US" dirty="0"/>
              <a:t>Visualization</a:t>
            </a:r>
            <a:r>
              <a:rPr lang="ja-JP" altLang="en-US" dirty="0">
                <a:latin typeface="Arial"/>
              </a:rPr>
              <a:t>”</a:t>
            </a:r>
            <a:r>
              <a:rPr lang="en-US" dirty="0"/>
              <a:t>?</a:t>
            </a:r>
          </a:p>
        </p:txBody>
      </p:sp>
      <p:sp>
        <p:nvSpPr>
          <p:cNvPr id="1013764" name="Rectangle 4"/>
          <p:cNvSpPr>
            <a:spLocks noChangeArrowheads="1"/>
          </p:cNvSpPr>
          <p:nvPr/>
        </p:nvSpPr>
        <p:spPr bwMode="auto">
          <a:xfrm>
            <a:off x="1387475" y="1612900"/>
            <a:ext cx="1549523"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Visual Analysis</a:t>
            </a:r>
          </a:p>
        </p:txBody>
      </p:sp>
      <p:sp>
        <p:nvSpPr>
          <p:cNvPr id="1013765" name="Rectangle 5"/>
          <p:cNvSpPr>
            <a:spLocks noChangeArrowheads="1"/>
          </p:cNvSpPr>
          <p:nvPr/>
        </p:nvSpPr>
        <p:spPr bwMode="auto">
          <a:xfrm>
            <a:off x="1809750" y="3748088"/>
            <a:ext cx="147318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Bioinformatics</a:t>
            </a:r>
          </a:p>
        </p:txBody>
      </p:sp>
      <p:sp>
        <p:nvSpPr>
          <p:cNvPr id="1013766" name="Rectangle 6"/>
          <p:cNvSpPr>
            <a:spLocks noChangeArrowheads="1"/>
          </p:cNvSpPr>
          <p:nvPr/>
        </p:nvSpPr>
        <p:spPr bwMode="auto">
          <a:xfrm>
            <a:off x="313445" y="3286780"/>
            <a:ext cx="2416347" cy="584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a:solidFill>
                  <a:schemeClr val="accent1">
                    <a:lumMod val="50000"/>
                  </a:schemeClr>
                </a:solidFill>
              </a:rPr>
              <a:t>Information Visualization </a:t>
            </a:r>
          </a:p>
          <a:p>
            <a:pPr algn="ctr"/>
            <a:r>
              <a:rPr lang="en-US" sz="1600" dirty="0">
                <a:solidFill>
                  <a:schemeClr val="accent1">
                    <a:lumMod val="50000"/>
                  </a:schemeClr>
                </a:solidFill>
              </a:rPr>
              <a:t>(</a:t>
            </a:r>
            <a:r>
              <a:rPr lang="en-US" sz="1600" dirty="0" err="1">
                <a:solidFill>
                  <a:schemeClr val="accent1">
                    <a:lumMod val="50000"/>
                  </a:schemeClr>
                </a:solidFill>
              </a:rPr>
              <a:t>InfoVis</a:t>
            </a:r>
            <a:r>
              <a:rPr lang="en-US" sz="1600" dirty="0">
                <a:solidFill>
                  <a:schemeClr val="accent1">
                    <a:lumMod val="50000"/>
                  </a:schemeClr>
                </a:solidFill>
              </a:rPr>
              <a:t>)</a:t>
            </a:r>
          </a:p>
        </p:txBody>
      </p:sp>
      <p:sp>
        <p:nvSpPr>
          <p:cNvPr id="1013768" name="Rectangle 8"/>
          <p:cNvSpPr>
            <a:spLocks noChangeArrowheads="1"/>
          </p:cNvSpPr>
          <p:nvPr/>
        </p:nvSpPr>
        <p:spPr bwMode="auto">
          <a:xfrm>
            <a:off x="4133850" y="3505200"/>
            <a:ext cx="9602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Charting</a:t>
            </a:r>
          </a:p>
        </p:txBody>
      </p:sp>
      <p:sp>
        <p:nvSpPr>
          <p:cNvPr id="1013769" name="Rectangle 9"/>
          <p:cNvSpPr>
            <a:spLocks noChangeArrowheads="1"/>
          </p:cNvSpPr>
          <p:nvPr/>
        </p:nvSpPr>
        <p:spPr bwMode="auto">
          <a:xfrm>
            <a:off x="2743200" y="4495800"/>
            <a:ext cx="102874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Graphing</a:t>
            </a:r>
          </a:p>
        </p:txBody>
      </p:sp>
      <p:sp>
        <p:nvSpPr>
          <p:cNvPr id="1013771" name="Rectangle 11"/>
          <p:cNvSpPr>
            <a:spLocks noChangeArrowheads="1"/>
          </p:cNvSpPr>
          <p:nvPr/>
        </p:nvSpPr>
        <p:spPr bwMode="auto">
          <a:xfrm>
            <a:off x="3581400" y="1552575"/>
            <a:ext cx="182333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Data Visualization</a:t>
            </a:r>
          </a:p>
        </p:txBody>
      </p:sp>
      <p:sp>
        <p:nvSpPr>
          <p:cNvPr id="1013772" name="Rectangle 12"/>
          <p:cNvSpPr>
            <a:spLocks noChangeArrowheads="1"/>
          </p:cNvSpPr>
          <p:nvPr/>
        </p:nvSpPr>
        <p:spPr bwMode="auto">
          <a:xfrm>
            <a:off x="5700713" y="3443288"/>
            <a:ext cx="92595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Data Art</a:t>
            </a:r>
          </a:p>
        </p:txBody>
      </p:sp>
      <p:sp>
        <p:nvSpPr>
          <p:cNvPr id="1013773" name="Rectangle 13"/>
          <p:cNvSpPr>
            <a:spLocks noChangeArrowheads="1"/>
          </p:cNvSpPr>
          <p:nvPr/>
        </p:nvSpPr>
        <p:spPr bwMode="auto">
          <a:xfrm>
            <a:off x="3429000" y="2147888"/>
            <a:ext cx="160653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Visual Analytics</a:t>
            </a:r>
          </a:p>
        </p:txBody>
      </p:sp>
      <p:sp>
        <p:nvSpPr>
          <p:cNvPr id="1013774" name="Rectangle 14"/>
          <p:cNvSpPr>
            <a:spLocks noChangeArrowheads="1"/>
          </p:cNvSpPr>
          <p:nvPr/>
        </p:nvSpPr>
        <p:spPr bwMode="auto">
          <a:xfrm>
            <a:off x="304800" y="5181600"/>
            <a:ext cx="83820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ja-JP" altLang="en-US" sz="1600" dirty="0"/>
              <a:t>“</a:t>
            </a:r>
            <a:r>
              <a:rPr lang="en-US" sz="1600" i="1" dirty="0"/>
              <a:t>Visual analysis is not primarily about the pictures, but about finding ways to use our powerful visual systems to analyze data. It's analysis done in a visual way. It's visual exploration, visual data analysis, and visual presentation of results</a:t>
            </a:r>
            <a:r>
              <a:rPr lang="en-US" sz="1600" dirty="0"/>
              <a:t>.</a:t>
            </a:r>
            <a:r>
              <a:rPr lang="ja-JP" altLang="en-US" sz="1600" dirty="0"/>
              <a:t>”</a:t>
            </a:r>
            <a:endParaRPr lang="en-US" sz="1600" dirty="0"/>
          </a:p>
          <a:p>
            <a:pPr algn="r"/>
            <a:r>
              <a:rPr lang="en-US" sz="1600" dirty="0"/>
              <a:t>Robert </a:t>
            </a:r>
            <a:r>
              <a:rPr lang="en-US" sz="1600" dirty="0" err="1"/>
              <a:t>Kosara</a:t>
            </a:r>
            <a:r>
              <a:rPr lang="en-US" sz="1600" dirty="0"/>
              <a:t>, </a:t>
            </a:r>
            <a:r>
              <a:rPr lang="en-US" sz="1600" dirty="0" err="1"/>
              <a:t>eagereyes.org</a:t>
            </a:r>
            <a:endParaRPr lang="en-US" sz="1600" dirty="0"/>
          </a:p>
        </p:txBody>
      </p:sp>
      <p:sp>
        <p:nvSpPr>
          <p:cNvPr id="1013775" name="Rectangle 15"/>
          <p:cNvSpPr>
            <a:spLocks noChangeArrowheads="1"/>
          </p:cNvSpPr>
          <p:nvPr/>
        </p:nvSpPr>
        <p:spPr bwMode="auto">
          <a:xfrm>
            <a:off x="446088" y="2343348"/>
            <a:ext cx="240492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1">
                    <a:lumMod val="50000"/>
                  </a:schemeClr>
                </a:solidFill>
              </a:rPr>
              <a:t>Explorative Visualization</a:t>
            </a:r>
          </a:p>
        </p:txBody>
      </p:sp>
      <p:sp>
        <p:nvSpPr>
          <p:cNvPr id="1013776" name="Rectangle 16"/>
          <p:cNvSpPr>
            <a:spLocks noChangeArrowheads="1"/>
          </p:cNvSpPr>
          <p:nvPr/>
        </p:nvSpPr>
        <p:spPr bwMode="auto">
          <a:xfrm>
            <a:off x="6954838" y="3273623"/>
            <a:ext cx="151896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1">
                    <a:lumMod val="50000"/>
                  </a:schemeClr>
                </a:solidFill>
              </a:rPr>
              <a:t>Information Art</a:t>
            </a:r>
          </a:p>
        </p:txBody>
      </p:sp>
      <p:sp>
        <p:nvSpPr>
          <p:cNvPr id="1013777" name="Rectangle 17"/>
          <p:cNvSpPr>
            <a:spLocks noChangeArrowheads="1"/>
          </p:cNvSpPr>
          <p:nvPr/>
        </p:nvSpPr>
        <p:spPr bwMode="auto">
          <a:xfrm>
            <a:off x="5410200" y="1919288"/>
            <a:ext cx="190679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Information Design</a:t>
            </a:r>
          </a:p>
        </p:txBody>
      </p:sp>
      <p:sp>
        <p:nvSpPr>
          <p:cNvPr id="1013778" name="Rectangle 18"/>
          <p:cNvSpPr>
            <a:spLocks noChangeArrowheads="1"/>
          </p:cNvSpPr>
          <p:nvPr/>
        </p:nvSpPr>
        <p:spPr bwMode="auto">
          <a:xfrm>
            <a:off x="6346825" y="2511623"/>
            <a:ext cx="130246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Infographics</a:t>
            </a:r>
          </a:p>
        </p:txBody>
      </p:sp>
      <p:sp>
        <p:nvSpPr>
          <p:cNvPr id="1013779" name="Rectangle 19"/>
          <p:cNvSpPr>
            <a:spLocks noChangeArrowheads="1"/>
          </p:cNvSpPr>
          <p:nvPr/>
        </p:nvSpPr>
        <p:spPr bwMode="auto">
          <a:xfrm>
            <a:off x="6545263" y="1538288"/>
            <a:ext cx="151916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Info Aesthetics</a:t>
            </a:r>
          </a:p>
        </p:txBody>
      </p:sp>
      <p:sp>
        <p:nvSpPr>
          <p:cNvPr id="1013780" name="Rectangle 20"/>
          <p:cNvSpPr>
            <a:spLocks noChangeArrowheads="1"/>
          </p:cNvSpPr>
          <p:nvPr/>
        </p:nvSpPr>
        <p:spPr bwMode="auto">
          <a:xfrm>
            <a:off x="614363" y="4191000"/>
            <a:ext cx="231355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Pragmatic Visualization</a:t>
            </a:r>
          </a:p>
        </p:txBody>
      </p:sp>
      <p:sp>
        <p:nvSpPr>
          <p:cNvPr id="1013781" name="Rectangle 21"/>
          <p:cNvSpPr>
            <a:spLocks noChangeArrowheads="1"/>
          </p:cNvSpPr>
          <p:nvPr/>
        </p:nvSpPr>
        <p:spPr bwMode="auto">
          <a:xfrm>
            <a:off x="6546850" y="4433888"/>
            <a:ext cx="200547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Artistic Visualization</a:t>
            </a:r>
          </a:p>
        </p:txBody>
      </p:sp>
      <p:sp>
        <p:nvSpPr>
          <p:cNvPr id="1013782" name="Rectangle 22"/>
          <p:cNvSpPr>
            <a:spLocks noChangeArrowheads="1"/>
          </p:cNvSpPr>
          <p:nvPr/>
        </p:nvSpPr>
        <p:spPr bwMode="auto">
          <a:xfrm>
            <a:off x="2757488" y="2438400"/>
            <a:ext cx="3606800" cy="823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800" dirty="0">
                <a:solidFill>
                  <a:schemeClr val="accent6">
                    <a:lumMod val="60000"/>
                    <a:lumOff val="40000"/>
                  </a:schemeClr>
                </a:solidFill>
                <a:effectLst>
                  <a:outerShdw blurRad="38100" dist="38100" dir="2700000" algn="tl">
                    <a:srgbClr val="000000"/>
                  </a:outerShdw>
                </a:effectLst>
              </a:rPr>
              <a:t>Visualization</a:t>
            </a:r>
          </a:p>
        </p:txBody>
      </p:sp>
      <p:sp>
        <p:nvSpPr>
          <p:cNvPr id="1013783" name="Rectangle 23"/>
          <p:cNvSpPr>
            <a:spLocks noChangeArrowheads="1"/>
          </p:cNvSpPr>
          <p:nvPr/>
        </p:nvSpPr>
        <p:spPr bwMode="auto">
          <a:xfrm>
            <a:off x="5105400" y="3824288"/>
            <a:ext cx="97174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Mapping</a:t>
            </a:r>
          </a:p>
        </p:txBody>
      </p:sp>
      <p:sp>
        <p:nvSpPr>
          <p:cNvPr id="1013785" name="Rectangle 25"/>
          <p:cNvSpPr>
            <a:spLocks noChangeArrowheads="1"/>
          </p:cNvSpPr>
          <p:nvPr/>
        </p:nvSpPr>
        <p:spPr bwMode="auto">
          <a:xfrm>
            <a:off x="3435350" y="4006850"/>
            <a:ext cx="131378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Cartography</a:t>
            </a:r>
          </a:p>
        </p:txBody>
      </p:sp>
      <p:sp>
        <p:nvSpPr>
          <p:cNvPr id="1013787" name="Rectangle 27"/>
          <p:cNvSpPr>
            <a:spLocks noChangeArrowheads="1"/>
          </p:cNvSpPr>
          <p:nvPr/>
        </p:nvSpPr>
        <p:spPr bwMode="auto">
          <a:xfrm>
            <a:off x="7489825" y="3657600"/>
            <a:ext cx="93757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Infoporn</a:t>
            </a:r>
          </a:p>
        </p:txBody>
      </p:sp>
      <p:sp>
        <p:nvSpPr>
          <p:cNvPr id="1013789" name="Rectangle 29"/>
          <p:cNvSpPr>
            <a:spLocks noChangeArrowheads="1"/>
          </p:cNvSpPr>
          <p:nvPr/>
        </p:nvSpPr>
        <p:spPr bwMode="auto">
          <a:xfrm>
            <a:off x="6224588" y="3976688"/>
            <a:ext cx="118494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Chart Junk</a:t>
            </a:r>
          </a:p>
        </p:txBody>
      </p:sp>
      <p:sp>
        <p:nvSpPr>
          <p:cNvPr id="1013790" name="Rectangle 30"/>
          <p:cNvSpPr>
            <a:spLocks noChangeArrowheads="1"/>
          </p:cNvSpPr>
          <p:nvPr/>
        </p:nvSpPr>
        <p:spPr bwMode="auto">
          <a:xfrm>
            <a:off x="4267200" y="4510088"/>
            <a:ext cx="1997863"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1">
                    <a:lumMod val="50000"/>
                  </a:schemeClr>
                </a:solidFill>
              </a:rPr>
              <a:t>Scientific Illustration</a:t>
            </a:r>
          </a:p>
        </p:txBody>
      </p:sp>
    </p:spTree>
    <p:extLst>
      <p:ext uri="{BB962C8B-B14F-4D97-AF65-F5344CB8AC3E}">
        <p14:creationId xmlns:p14="http://schemas.microsoft.com/office/powerpoint/2010/main" val="89941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3774"/>
                                        </p:tgtEl>
                                        <p:attrNameLst>
                                          <p:attrName>style.visibility</p:attrName>
                                        </p:attrNameLst>
                                      </p:cBhvr>
                                      <p:to>
                                        <p:strVal val="visible"/>
                                      </p:to>
                                    </p:set>
                                    <p:animEffect transition="in" filter="wipe(left)">
                                      <p:cBhvr>
                                        <p:cTn id="7" dur="500"/>
                                        <p:tgtEl>
                                          <p:spTgt spid="1013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p:txBody>
          <a:bodyPr/>
          <a:lstStyle/>
          <a:p>
            <a:r>
              <a:rPr lang="en-US" dirty="0" smtClean="0"/>
              <a:t>Visualization </a:t>
            </a:r>
            <a:r>
              <a:rPr lang="en-US" dirty="0"/>
              <a:t>Design </a:t>
            </a:r>
            <a:r>
              <a:rPr lang="en-US" dirty="0" smtClean="0"/>
              <a:t>Process</a:t>
            </a:r>
            <a:endParaRPr lang="en-US" dirty="0"/>
          </a:p>
        </p:txBody>
      </p:sp>
      <p:sp>
        <p:nvSpPr>
          <p:cNvPr id="980995" name="Rectangle 3"/>
          <p:cNvSpPr>
            <a:spLocks noGrp="1" noChangeArrowheads="1"/>
          </p:cNvSpPr>
          <p:nvPr>
            <p:ph type="body" idx="1"/>
          </p:nvPr>
        </p:nvSpPr>
        <p:spPr/>
        <p:txBody>
          <a:bodyPr/>
          <a:lstStyle/>
          <a:p>
            <a:pPr marL="314325" indent="-314325">
              <a:buNone/>
            </a:pPr>
            <a:r>
              <a:rPr lang="en-US" dirty="0"/>
              <a:t>Ben </a:t>
            </a:r>
            <a:r>
              <a:rPr lang="en-US" dirty="0" smtClean="0"/>
              <a:t>Fry</a:t>
            </a:r>
            <a:r>
              <a:rPr lang="en-US" dirty="0" smtClean="0">
                <a:latin typeface="Arial"/>
              </a:rPr>
              <a:t>’</a:t>
            </a:r>
            <a:r>
              <a:rPr lang="en-US" dirty="0" smtClean="0"/>
              <a:t>s </a:t>
            </a:r>
            <a:r>
              <a:rPr lang="en-US" dirty="0"/>
              <a:t>seven stages </a:t>
            </a:r>
            <a:r>
              <a:rPr lang="en-US" dirty="0" smtClean="0"/>
              <a:t>to visualize data</a:t>
            </a:r>
            <a:endParaRPr lang="en-US" dirty="0"/>
          </a:p>
          <a:p>
            <a:pPr marL="314325" indent="-314325"/>
            <a:r>
              <a:rPr lang="en-US" dirty="0"/>
              <a:t>Acquire</a:t>
            </a:r>
          </a:p>
          <a:p>
            <a:pPr marL="314325" indent="-314325"/>
            <a:r>
              <a:rPr lang="en-US" dirty="0"/>
              <a:t>Parse</a:t>
            </a:r>
          </a:p>
          <a:p>
            <a:pPr marL="314325" indent="-314325"/>
            <a:r>
              <a:rPr lang="en-US" dirty="0"/>
              <a:t>Filter</a:t>
            </a:r>
          </a:p>
          <a:p>
            <a:pPr marL="314325" indent="-314325"/>
            <a:r>
              <a:rPr lang="en-US" dirty="0"/>
              <a:t>Mine</a:t>
            </a:r>
          </a:p>
          <a:p>
            <a:pPr marL="314325" indent="-314325"/>
            <a:r>
              <a:rPr lang="en-US" dirty="0"/>
              <a:t>Represent</a:t>
            </a:r>
          </a:p>
          <a:p>
            <a:pPr marL="314325" indent="-314325"/>
            <a:r>
              <a:rPr lang="en-US" dirty="0"/>
              <a:t>Refine</a:t>
            </a:r>
          </a:p>
          <a:p>
            <a:pPr marL="314325" indent="-314325"/>
            <a:r>
              <a:rPr lang="en-US" dirty="0"/>
              <a:t>Interact</a:t>
            </a:r>
          </a:p>
        </p:txBody>
      </p:sp>
      <p:pic>
        <p:nvPicPr>
          <p:cNvPr id="980996" name="Picture 4" descr="c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395" y="2571750"/>
            <a:ext cx="2221706" cy="291465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0696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Visualizing Data – The Process</a:t>
            </a:r>
            <a:endParaRPr lang="en-US" dirty="0"/>
          </a:p>
        </p:txBody>
      </p:sp>
      <p:sp>
        <p:nvSpPr>
          <p:cNvPr id="5" name="Content Placeholder 4"/>
          <p:cNvSpPr>
            <a:spLocks noGrp="1"/>
          </p:cNvSpPr>
          <p:nvPr>
            <p:ph idx="1"/>
          </p:nvPr>
        </p:nvSpPr>
        <p:spPr/>
        <p:txBody>
          <a:bodyPr>
            <a:normAutofit fontScale="70000" lnSpcReduction="20000"/>
          </a:bodyPr>
          <a:lstStyle/>
          <a:p>
            <a:r>
              <a:rPr lang="en-US" b="1" dirty="0" smtClean="0"/>
              <a:t>Acquire</a:t>
            </a:r>
          </a:p>
          <a:p>
            <a:pPr lvl="1"/>
            <a:r>
              <a:rPr lang="en-US" dirty="0" smtClean="0"/>
              <a:t>Obtain the data, whether from a file on a disk or a source over a network</a:t>
            </a:r>
          </a:p>
          <a:p>
            <a:r>
              <a:rPr lang="en-US" b="1" dirty="0" smtClean="0"/>
              <a:t>Parse </a:t>
            </a:r>
          </a:p>
          <a:p>
            <a:pPr lvl="1"/>
            <a:r>
              <a:rPr lang="en-US" dirty="0" smtClean="0"/>
              <a:t>Provide some structure for the data’s meaning, and order it into categories.</a:t>
            </a:r>
          </a:p>
          <a:p>
            <a:r>
              <a:rPr lang="en-US" b="1" dirty="0" smtClean="0"/>
              <a:t>Filter </a:t>
            </a:r>
          </a:p>
          <a:p>
            <a:pPr lvl="1"/>
            <a:r>
              <a:rPr lang="en-US" dirty="0" smtClean="0"/>
              <a:t>Remove all but the data of interest.</a:t>
            </a:r>
          </a:p>
          <a:p>
            <a:r>
              <a:rPr lang="en-US" b="1" dirty="0" smtClean="0"/>
              <a:t>Mine </a:t>
            </a:r>
          </a:p>
          <a:p>
            <a:pPr lvl="1"/>
            <a:r>
              <a:rPr lang="en-US" dirty="0" smtClean="0"/>
              <a:t>Apply methods from statistics or data mining as a way to discern patterns or place the data in mathematical context.</a:t>
            </a:r>
          </a:p>
          <a:p>
            <a:r>
              <a:rPr lang="en-US" b="1" dirty="0" smtClean="0"/>
              <a:t>Represent </a:t>
            </a:r>
          </a:p>
          <a:p>
            <a:pPr lvl="1"/>
            <a:r>
              <a:rPr lang="en-US" dirty="0" smtClean="0"/>
              <a:t>Choose a basic visual model, such as a bar graph, list or tree.</a:t>
            </a:r>
          </a:p>
          <a:p>
            <a:r>
              <a:rPr lang="en-US" b="1" dirty="0" smtClean="0"/>
              <a:t>Refine </a:t>
            </a:r>
          </a:p>
          <a:p>
            <a:pPr lvl="1"/>
            <a:r>
              <a:rPr lang="en-US" dirty="0" smtClean="0"/>
              <a:t>Improve the basic representation to make it clearer and more visually engaging.</a:t>
            </a:r>
          </a:p>
          <a:p>
            <a:r>
              <a:rPr lang="en-US" b="1" dirty="0" smtClean="0"/>
              <a:t>Interact </a:t>
            </a:r>
          </a:p>
          <a:p>
            <a:pPr lvl="1"/>
            <a:r>
              <a:rPr lang="en-US" dirty="0"/>
              <a:t>A</a:t>
            </a:r>
            <a:r>
              <a:rPr lang="en-US" dirty="0" smtClean="0"/>
              <a:t>dd methods for manipulating the data or controlling what features are visible.</a:t>
            </a:r>
          </a:p>
        </p:txBody>
      </p:sp>
      <p:sp>
        <p:nvSpPr>
          <p:cNvPr id="3" name="Slide Number Placeholder 2"/>
          <p:cNvSpPr>
            <a:spLocks noGrp="1"/>
          </p:cNvSpPr>
          <p:nvPr>
            <p:ph type="sldNum" sz="quarter" idx="12"/>
          </p:nvPr>
        </p:nvSpPr>
        <p:spPr/>
        <p:txBody>
          <a:bodyPr/>
          <a:lstStyle/>
          <a:p>
            <a:fld id="{7F3DF600-62A1-184E-92E0-B220AC2671D0}" type="slidenum">
              <a:rPr lang="en-US" smtClean="0"/>
              <a:t>8</a:t>
            </a:fld>
            <a:endParaRPr lang="en-US"/>
          </a:p>
        </p:txBody>
      </p:sp>
      <p:sp>
        <p:nvSpPr>
          <p:cNvPr id="6" name="TextBox 5"/>
          <p:cNvSpPr txBox="1"/>
          <p:nvPr/>
        </p:nvSpPr>
        <p:spPr>
          <a:xfrm>
            <a:off x="4927637" y="5838409"/>
            <a:ext cx="3587713" cy="338554"/>
          </a:xfrm>
          <a:prstGeom prst="rect">
            <a:avLst/>
          </a:prstGeom>
          <a:noFill/>
        </p:spPr>
        <p:txBody>
          <a:bodyPr wrap="none" rtlCol="0">
            <a:spAutoFit/>
          </a:bodyPr>
          <a:lstStyle/>
          <a:p>
            <a:pPr algn="r"/>
            <a:r>
              <a:rPr lang="en-US" sz="1600" i="1" smtClean="0"/>
              <a:t>From Visualizing Data (2008), by Ben Fry.</a:t>
            </a:r>
            <a:endParaRPr lang="en-US" sz="1600" i="1"/>
          </a:p>
        </p:txBody>
      </p:sp>
    </p:spTree>
    <p:extLst>
      <p:ext uri="{BB962C8B-B14F-4D97-AF65-F5344CB8AC3E}">
        <p14:creationId xmlns:p14="http://schemas.microsoft.com/office/powerpoint/2010/main" val="9825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atin typeface="Verdana" charset="0"/>
              </a:rPr>
              <a:t>Are we stuck on the left?</a:t>
            </a:r>
          </a:p>
        </p:txBody>
      </p:sp>
      <p:pic>
        <p:nvPicPr>
          <p:cNvPr id="25603" name="Picture 4" descr="bi-has-hit-the-wall-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681" y="1248878"/>
            <a:ext cx="5972637" cy="4478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5505440" y="5890395"/>
            <a:ext cx="3669210" cy="307777"/>
          </a:xfrm>
          <a:prstGeom prst="rect">
            <a:avLst/>
          </a:prstGeom>
          <a:noFill/>
        </p:spPr>
        <p:txBody>
          <a:bodyPr wrap="none" rtlCol="0">
            <a:spAutoFit/>
          </a:bodyPr>
          <a:lstStyle/>
          <a:p>
            <a:r>
              <a:rPr lang="en-US" sz="1400"/>
              <a:t>https://</a:t>
            </a:r>
            <a:r>
              <a:rPr lang="en-US" sz="1400" dirty="0" err="1"/>
              <a:t>www.perceptualedge.com</a:t>
            </a:r>
            <a:r>
              <a:rPr lang="en-US" sz="1400" dirty="0"/>
              <a:t>/blog/?p=820</a:t>
            </a:r>
          </a:p>
        </p:txBody>
      </p:sp>
    </p:spTree>
    <p:extLst>
      <p:ext uri="{BB962C8B-B14F-4D97-AF65-F5344CB8AC3E}">
        <p14:creationId xmlns:p14="http://schemas.microsoft.com/office/powerpoint/2010/main" val="1175401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9.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352</TotalTime>
  <Words>1492</Words>
  <Application>Microsoft Macintosh PowerPoint</Application>
  <PresentationFormat>On-screen Show (4:3)</PresentationFormat>
  <Paragraphs>252</Paragraphs>
  <Slides>34</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Calibri Light</vt:lpstr>
      <vt:lpstr>ＭＳ Ｐゴシック</vt:lpstr>
      <vt:lpstr>Times New Roman</vt:lpstr>
      <vt:lpstr>Verdana</vt:lpstr>
      <vt:lpstr>Wingdings</vt:lpstr>
      <vt:lpstr>Yu Gothic</vt:lpstr>
      <vt:lpstr>Office Theme</vt:lpstr>
      <vt:lpstr>Designing Educational Visualizations</vt:lpstr>
      <vt:lpstr>My Background</vt:lpstr>
      <vt:lpstr>Design Processes</vt:lpstr>
      <vt:lpstr>What happens next?</vt:lpstr>
      <vt:lpstr>PowerPoint Presentation</vt:lpstr>
      <vt:lpstr>What is “Visualization”?</vt:lpstr>
      <vt:lpstr>Visualization Design Process</vt:lpstr>
      <vt:lpstr>Visualizing Data – The Process</vt:lpstr>
      <vt:lpstr>Are we stuck on the left?</vt:lpstr>
      <vt:lpstr>2012 Undergraduate Educator Survey</vt:lpstr>
      <vt:lpstr>2012 Undergraduate Educator Survey</vt:lpstr>
      <vt:lpstr>Your Data Needs</vt:lpstr>
      <vt:lpstr>Design Frameworks: Backwards Design  (Understanding by Design –  Wiggins &amp; McTighe, 1998)</vt:lpstr>
      <vt:lpstr>Design Frameworks: Backwards Design  (Understanding by Design –  Wiggins &amp; McTighe, 1998)</vt:lpstr>
      <vt:lpstr>FIN</vt:lpstr>
      <vt:lpstr>PowerPoint Presentation</vt:lpstr>
      <vt:lpstr>This is what we teach – 5 Ocean Gyres</vt:lpstr>
      <vt:lpstr>But this is what the World Ocean looks like.</vt:lpstr>
      <vt:lpstr>How can we use data in teaching?</vt:lpstr>
      <vt:lpstr>What Do Educators Want?</vt:lpstr>
      <vt:lpstr>Visualization Tool Design Philosophy</vt:lpstr>
      <vt:lpstr>A Scientist’s Visualization/Analysis Tool</vt:lpstr>
      <vt:lpstr>An Educator’s Visualization Tool</vt:lpstr>
      <vt:lpstr>Glider Profile Explorer</vt:lpstr>
      <vt:lpstr>Learning Sciences Theory</vt:lpstr>
      <vt:lpstr>Design Frameworks: Learning for Use  (Edelson, 2001)</vt:lpstr>
      <vt:lpstr>Summary of Design Process for DIB</vt:lpstr>
      <vt:lpstr>Learning Sciences</vt:lpstr>
      <vt:lpstr>Knowledge Centered</vt:lpstr>
      <vt:lpstr>Student Centered</vt:lpstr>
      <vt:lpstr> Assessment Centered</vt:lpstr>
      <vt:lpstr>How does this fit into Criterion 2?</vt:lpstr>
      <vt:lpstr>Student Argumentation Skills…</vt:lpstr>
      <vt:lpstr>Teaching with Data -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cp:revision>
  <dcterms:created xsi:type="dcterms:W3CDTF">2016-05-20T15:06:24Z</dcterms:created>
  <dcterms:modified xsi:type="dcterms:W3CDTF">2016-05-21T17:38:19Z</dcterms:modified>
</cp:coreProperties>
</file>